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4" r:id="rId1"/>
  </p:sldMasterIdLst>
  <p:notesMasterIdLst>
    <p:notesMasterId r:id="rId21"/>
  </p:notesMasterIdLst>
  <p:sldIdLst>
    <p:sldId id="256" r:id="rId2"/>
    <p:sldId id="271" r:id="rId3"/>
    <p:sldId id="272" r:id="rId4"/>
    <p:sldId id="273" r:id="rId5"/>
    <p:sldId id="274" r:id="rId6"/>
    <p:sldId id="285" r:id="rId7"/>
    <p:sldId id="262" r:id="rId8"/>
    <p:sldId id="263" r:id="rId9"/>
    <p:sldId id="264" r:id="rId10"/>
    <p:sldId id="282" r:id="rId11"/>
    <p:sldId id="283" r:id="rId12"/>
    <p:sldId id="265" r:id="rId13"/>
    <p:sldId id="275" r:id="rId14"/>
    <p:sldId id="276" r:id="rId15"/>
    <p:sldId id="277" r:id="rId16"/>
    <p:sldId id="278" r:id="rId17"/>
    <p:sldId id="279" r:id="rId18"/>
    <p:sldId id="280" r:id="rId19"/>
    <p:sldId id="281"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7" autoAdjust="0"/>
    <p:restoredTop sz="59339" autoAdjust="0"/>
  </p:normalViewPr>
  <p:slideViewPr>
    <p:cSldViewPr snapToGrid="0">
      <p:cViewPr varScale="1">
        <p:scale>
          <a:sx n="54" d="100"/>
          <a:sy n="54" d="100"/>
        </p:scale>
        <p:origin x="1795" y="24"/>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ED653C6-AA7C-4F5F-A318-4BD2AA6655A2}" type="datetimeFigureOut">
              <a:rPr lang="en-US" smtClean="0"/>
              <a:t>7/23/2024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9A2B5F4-60AA-44D1-AF96-5673E7B87D12}" type="slidenum">
              <a:rPr lang="en-US" smtClean="0"/>
              <a:t>‹#›</a:t>
            </a:fld>
            <a:endParaRPr lang="en-US"/>
          </a:p>
        </p:txBody>
      </p:sp>
    </p:spTree>
    <p:extLst>
      <p:ext uri="{BB962C8B-B14F-4D97-AF65-F5344CB8AC3E}">
        <p14:creationId xmlns:p14="http://schemas.microsoft.com/office/powerpoint/2010/main" val="33939269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2000" b="1" dirty="0" smtClean="0"/>
              <a:t>Business Problem: Fraud Detection in Financial Transactions</a:t>
            </a:r>
          </a:p>
          <a:p>
            <a:r>
              <a:rPr lang="en-US" sz="2000" b="1" dirty="0" smtClean="0"/>
              <a:t>Importance:</a:t>
            </a:r>
            <a:r>
              <a:rPr lang="en-US" sz="2000" dirty="0" smtClean="0"/>
              <a:t> Fraud poses significant financial risks and impacts trust in financial systems.</a:t>
            </a:r>
          </a:p>
          <a:p>
            <a:r>
              <a:rPr lang="en-US" sz="2000" b="1" dirty="0" smtClean="0"/>
              <a:t>Challenges:</a:t>
            </a:r>
            <a:r>
              <a:rPr lang="en-US" sz="2000" dirty="0" smtClean="0"/>
              <a:t> Detecting fraudulent activities amidst large volumes of legitimate transactions.</a:t>
            </a:r>
          </a:p>
          <a:p>
            <a:r>
              <a:rPr lang="en-US" sz="2000" b="1" dirty="0" smtClean="0"/>
              <a:t>Impact:</a:t>
            </a:r>
            <a:r>
              <a:rPr lang="en-US" sz="2000" dirty="0" smtClean="0"/>
              <a:t> Losses to consumers, businesses, and financial institutions; erosion of trust and reputation.</a:t>
            </a:r>
          </a:p>
          <a:p>
            <a:pPr marL="0" indent="0">
              <a:buNone/>
            </a:pPr>
            <a:r>
              <a:rPr lang="en-US" sz="2000" b="1" dirty="0" smtClean="0"/>
              <a:t>Solution: Leveraging Machine Learning for Effective Fraud Detection</a:t>
            </a:r>
          </a:p>
          <a:p>
            <a:r>
              <a:rPr lang="en-US" sz="2000" b="1" dirty="0" smtClean="0"/>
              <a:t>Approach:</a:t>
            </a:r>
            <a:r>
              <a:rPr lang="en-US" sz="2000" dirty="0" smtClean="0"/>
              <a:t> Implementing advanced machine learning techniques to enhance fraud detection capabilities.</a:t>
            </a:r>
          </a:p>
          <a:p>
            <a:r>
              <a:rPr lang="en-US" sz="2000" b="1" dirty="0" smtClean="0"/>
              <a:t>Key Components:</a:t>
            </a:r>
            <a:endParaRPr lang="en-US" sz="2000" dirty="0" smtClean="0"/>
          </a:p>
          <a:p>
            <a:pPr lvl="1"/>
            <a:r>
              <a:rPr lang="en-US" sz="1800" b="1" dirty="0" smtClean="0"/>
              <a:t>Real-time Monitoring:</a:t>
            </a:r>
            <a:r>
              <a:rPr lang="en-US" sz="1800" dirty="0" smtClean="0"/>
              <a:t> Continuous surveillance to swiftly identify suspicious transactions.</a:t>
            </a:r>
          </a:p>
          <a:p>
            <a:pPr lvl="1"/>
            <a:r>
              <a:rPr lang="en-US" sz="1800" b="1" dirty="0" smtClean="0"/>
              <a:t>Predictive Analytics:</a:t>
            </a:r>
            <a:r>
              <a:rPr lang="en-US" sz="1800" dirty="0" smtClean="0"/>
              <a:t> Algorithms to predict and prevent potential fraud before it occurs.</a:t>
            </a:r>
            <a:endParaRPr lang="en-US" dirty="0"/>
          </a:p>
        </p:txBody>
      </p:sp>
      <p:sp>
        <p:nvSpPr>
          <p:cNvPr id="4" name="Slide Number Placeholder 3"/>
          <p:cNvSpPr>
            <a:spLocks noGrp="1"/>
          </p:cNvSpPr>
          <p:nvPr>
            <p:ph type="sldNum" sz="quarter" idx="10"/>
          </p:nvPr>
        </p:nvSpPr>
        <p:spPr/>
        <p:txBody>
          <a:bodyPr/>
          <a:lstStyle/>
          <a:p>
            <a:fld id="{A9A2B5F4-60AA-44D1-AF96-5673E7B87D12}" type="slidenum">
              <a:rPr lang="en-US" smtClean="0"/>
              <a:t>2</a:t>
            </a:fld>
            <a:endParaRPr lang="en-US"/>
          </a:p>
        </p:txBody>
      </p:sp>
    </p:spTree>
    <p:extLst>
      <p:ext uri="{BB962C8B-B14F-4D97-AF65-F5344CB8AC3E}">
        <p14:creationId xmlns:p14="http://schemas.microsoft.com/office/powerpoint/2010/main" val="20217868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b="1" dirty="0" smtClean="0"/>
              <a:t>Initial Model Evaluation</a:t>
            </a:r>
          </a:p>
          <a:p>
            <a:r>
              <a:rPr lang="en-US" b="1" dirty="0" smtClean="0"/>
              <a:t>Linear Models:</a:t>
            </a:r>
            <a:endParaRPr lang="en-US" dirty="0" smtClean="0"/>
          </a:p>
          <a:p>
            <a:pPr lvl="1"/>
            <a:r>
              <a:rPr lang="en-US" dirty="0" smtClean="0"/>
              <a:t>Logistic Regression</a:t>
            </a:r>
          </a:p>
          <a:p>
            <a:r>
              <a:rPr lang="en-US" b="1" dirty="0" smtClean="0"/>
              <a:t>Tree-Based Models:</a:t>
            </a:r>
            <a:endParaRPr lang="en-US" dirty="0" smtClean="0"/>
          </a:p>
          <a:p>
            <a:pPr lvl="1"/>
            <a:r>
              <a:rPr lang="en-US" dirty="0" smtClean="0"/>
              <a:t>Decision Tree</a:t>
            </a:r>
          </a:p>
          <a:p>
            <a:pPr lvl="1"/>
            <a:r>
              <a:rPr lang="en-US" dirty="0" smtClean="0"/>
              <a:t>Random Forest</a:t>
            </a:r>
          </a:p>
          <a:p>
            <a:r>
              <a:rPr lang="en-US" b="1" dirty="0" smtClean="0"/>
              <a:t>Gradient Boosting Machines:</a:t>
            </a:r>
            <a:endParaRPr lang="en-US" dirty="0" smtClean="0"/>
          </a:p>
          <a:p>
            <a:pPr lvl="1"/>
            <a:r>
              <a:rPr lang="en-US" dirty="0" err="1" smtClean="0"/>
              <a:t>XGBoost</a:t>
            </a:r>
            <a:endParaRPr lang="en-US" dirty="0" smtClean="0"/>
          </a:p>
          <a:p>
            <a:pPr lvl="1"/>
            <a:r>
              <a:rPr lang="en-US" dirty="0" err="1" smtClean="0"/>
              <a:t>CatBoost</a:t>
            </a:r>
            <a:endParaRPr lang="en-US" dirty="0" smtClean="0"/>
          </a:p>
          <a:p>
            <a:pPr lvl="1"/>
            <a:r>
              <a:rPr lang="en-US" dirty="0" err="1" smtClean="0"/>
              <a:t>AdaBoost</a:t>
            </a:r>
            <a:endParaRPr lang="en-US" dirty="0" smtClean="0"/>
          </a:p>
          <a:p>
            <a:r>
              <a:rPr lang="en-US" b="1" dirty="0" smtClean="0"/>
              <a:t>Nearest Neighbor:</a:t>
            </a:r>
            <a:endParaRPr lang="en-US" dirty="0" smtClean="0"/>
          </a:p>
          <a:p>
            <a:pPr lvl="1"/>
            <a:r>
              <a:rPr lang="en-US" dirty="0" smtClean="0"/>
              <a:t>K-Nearest Neighbors (k-NN)</a:t>
            </a:r>
          </a:p>
          <a:p>
            <a:r>
              <a:rPr lang="en-US" b="1" dirty="0" smtClean="0"/>
              <a:t>Support Vector Machines (SVM)</a:t>
            </a:r>
            <a:endParaRPr lang="en-US" dirty="0" smtClean="0"/>
          </a:p>
          <a:p>
            <a:pPr marL="0" indent="0">
              <a:buNone/>
            </a:pPr>
            <a:r>
              <a:rPr lang="en-US" b="1" dirty="0" smtClean="0"/>
              <a:t>Approach</a:t>
            </a:r>
          </a:p>
          <a:p>
            <a:r>
              <a:rPr lang="en-US" b="1" dirty="0" smtClean="0"/>
              <a:t>Objective:</a:t>
            </a:r>
            <a:r>
              <a:rPr lang="en-US" dirty="0" smtClean="0"/>
              <a:t> Select the most suitable classifier for fraud detection.</a:t>
            </a:r>
          </a:p>
          <a:p>
            <a:r>
              <a:rPr lang="en-US" b="1" dirty="0" smtClean="0"/>
              <a:t>Evaluation Criteria:</a:t>
            </a:r>
            <a:r>
              <a:rPr lang="en-US" dirty="0" smtClean="0"/>
              <a:t> Metrics include accuracy, F1 score, and AUC-ROC.</a:t>
            </a:r>
          </a:p>
          <a:p>
            <a:r>
              <a:rPr lang="en-US" b="1" dirty="0" smtClean="0"/>
              <a:t>Considerations:</a:t>
            </a:r>
            <a:r>
              <a:rPr lang="en-US" dirty="0" smtClean="0"/>
              <a:t> Model interpretability, computational efficiency, and suitability for real-time fraud detection.</a:t>
            </a:r>
          </a:p>
          <a:p>
            <a:endParaRPr lang="en-US" dirty="0"/>
          </a:p>
        </p:txBody>
      </p:sp>
      <p:sp>
        <p:nvSpPr>
          <p:cNvPr id="4" name="Slide Number Placeholder 3"/>
          <p:cNvSpPr>
            <a:spLocks noGrp="1"/>
          </p:cNvSpPr>
          <p:nvPr>
            <p:ph type="sldNum" sz="quarter" idx="10"/>
          </p:nvPr>
        </p:nvSpPr>
        <p:spPr/>
        <p:txBody>
          <a:bodyPr/>
          <a:lstStyle/>
          <a:p>
            <a:fld id="{A9A2B5F4-60AA-44D1-AF96-5673E7B87D12}" type="slidenum">
              <a:rPr lang="en-US" smtClean="0"/>
              <a:t>12</a:t>
            </a:fld>
            <a:endParaRPr lang="en-US"/>
          </a:p>
        </p:txBody>
      </p:sp>
    </p:spTree>
    <p:extLst>
      <p:ext uri="{BB962C8B-B14F-4D97-AF65-F5344CB8AC3E}">
        <p14:creationId xmlns:p14="http://schemas.microsoft.com/office/powerpoint/2010/main" val="17121396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Selected Models for Testing</a:t>
            </a:r>
          </a:p>
          <a:p>
            <a:r>
              <a:rPr lang="en-US" dirty="0" smtClean="0"/>
              <a:t>Logistic Regression: Less complex, initial baseline.</a:t>
            </a:r>
          </a:p>
          <a:p>
            <a:r>
              <a:rPr lang="en-US" dirty="0" smtClean="0"/>
              <a:t>Decision Tree: Interpretable but prone to overfitting</a:t>
            </a:r>
          </a:p>
          <a:p>
            <a:r>
              <a:rPr lang="en-US" dirty="0" smtClean="0"/>
              <a:t>Random Forest (RF), </a:t>
            </a:r>
            <a:r>
              <a:rPr lang="en-US" dirty="0" err="1" smtClean="0"/>
              <a:t>XGBoost</a:t>
            </a:r>
            <a:r>
              <a:rPr lang="en-US" dirty="0" smtClean="0"/>
              <a:t>, </a:t>
            </a:r>
            <a:r>
              <a:rPr lang="en-US" dirty="0" err="1" smtClean="0"/>
              <a:t>CatBoost</a:t>
            </a:r>
            <a:r>
              <a:rPr lang="en-US" dirty="0" smtClean="0"/>
              <a:t>: Boosting methods for enhanced performance.</a:t>
            </a:r>
          </a:p>
          <a:p>
            <a:r>
              <a:rPr lang="en-US" dirty="0" smtClean="0"/>
              <a:t>Refined </a:t>
            </a:r>
            <a:r>
              <a:rPr lang="en-US" dirty="0" err="1" smtClean="0"/>
              <a:t>Selection:Focused</a:t>
            </a:r>
            <a:r>
              <a:rPr lang="en-US" dirty="0" smtClean="0"/>
              <a:t> Approach: Prioritize recall with a balanced F1 score</a:t>
            </a:r>
          </a:p>
          <a:p>
            <a:r>
              <a:rPr lang="en-US" dirty="0" smtClean="0"/>
              <a:t>Final Choice: </a:t>
            </a:r>
            <a:r>
              <a:rPr lang="en-US" dirty="0" err="1" smtClean="0"/>
              <a:t>XGBoost</a:t>
            </a:r>
            <a:r>
              <a:rPr lang="en-US" dirty="0" smtClean="0"/>
              <a:t> (</a:t>
            </a:r>
            <a:r>
              <a:rPr lang="en-US" dirty="0" err="1" smtClean="0"/>
              <a:t>XGBClassifier</a:t>
            </a:r>
            <a:r>
              <a:rPr lang="en-US" dirty="0" smtClean="0"/>
              <a:t>) emerged as optimal after initial testing.</a:t>
            </a:r>
          </a:p>
          <a:p>
            <a:endParaRPr lang="en-US" dirty="0"/>
          </a:p>
        </p:txBody>
      </p:sp>
      <p:sp>
        <p:nvSpPr>
          <p:cNvPr id="4" name="Slide Number Placeholder 3"/>
          <p:cNvSpPr>
            <a:spLocks noGrp="1"/>
          </p:cNvSpPr>
          <p:nvPr>
            <p:ph type="sldNum" sz="quarter" idx="10"/>
          </p:nvPr>
        </p:nvSpPr>
        <p:spPr/>
        <p:txBody>
          <a:bodyPr/>
          <a:lstStyle/>
          <a:p>
            <a:fld id="{A9A2B5F4-60AA-44D1-AF96-5673E7B87D12}" type="slidenum">
              <a:rPr lang="en-US" smtClean="0"/>
              <a:t>13</a:t>
            </a:fld>
            <a:endParaRPr lang="en-US"/>
          </a:p>
        </p:txBody>
      </p:sp>
    </p:spTree>
    <p:extLst>
      <p:ext uri="{BB962C8B-B14F-4D97-AF65-F5344CB8AC3E}">
        <p14:creationId xmlns:p14="http://schemas.microsoft.com/office/powerpoint/2010/main" val="7935847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b="1" dirty="0" smtClean="0"/>
              <a:t>Challenges Faced</a:t>
            </a:r>
          </a:p>
          <a:p>
            <a:r>
              <a:rPr lang="en-US" b="1" dirty="0" err="1" smtClean="0"/>
              <a:t>GridSearch</a:t>
            </a:r>
            <a:r>
              <a:rPr lang="en-US" b="1" dirty="0" smtClean="0"/>
              <a:t> Limitations:</a:t>
            </a:r>
            <a:endParaRPr lang="en-US" dirty="0" smtClean="0"/>
          </a:p>
          <a:p>
            <a:pPr lvl="1"/>
            <a:r>
              <a:rPr lang="en-US" b="1" dirty="0" smtClean="0"/>
              <a:t>GPU Constraints:</a:t>
            </a:r>
            <a:r>
              <a:rPr lang="en-US" dirty="0" smtClean="0"/>
              <a:t> Insufficient GPU power for </a:t>
            </a:r>
            <a:r>
              <a:rPr lang="en-US" dirty="0" err="1" smtClean="0"/>
              <a:t>GridSearch</a:t>
            </a:r>
            <a:r>
              <a:rPr lang="en-US" dirty="0" smtClean="0"/>
              <a:t>.</a:t>
            </a:r>
          </a:p>
          <a:p>
            <a:pPr lvl="1"/>
            <a:r>
              <a:rPr lang="en-US" b="1" dirty="0" smtClean="0"/>
              <a:t>Google </a:t>
            </a:r>
            <a:r>
              <a:rPr lang="en-US" b="1" dirty="0" err="1" smtClean="0"/>
              <a:t>Colab</a:t>
            </a:r>
            <a:r>
              <a:rPr lang="en-US" b="1" dirty="0" smtClean="0"/>
              <a:t> Issues:</a:t>
            </a:r>
            <a:r>
              <a:rPr lang="en-US" dirty="0" smtClean="0"/>
              <a:t> Timing out during computation.</a:t>
            </a:r>
          </a:p>
          <a:p>
            <a:pPr marL="0" indent="0">
              <a:buNone/>
            </a:pPr>
            <a:r>
              <a:rPr lang="en-US" b="1" dirty="0" smtClean="0"/>
              <a:t>Approach to Parameter Tuning</a:t>
            </a:r>
          </a:p>
          <a:p>
            <a:r>
              <a:rPr lang="en-US" b="1" dirty="0" smtClean="0"/>
              <a:t>Trial and Error Method:</a:t>
            </a:r>
            <a:endParaRPr lang="en-US" dirty="0" smtClean="0"/>
          </a:p>
          <a:p>
            <a:pPr lvl="1"/>
            <a:r>
              <a:rPr lang="en-US" dirty="0" smtClean="0"/>
              <a:t>Adjusted parameters iteratively due to </a:t>
            </a:r>
            <a:r>
              <a:rPr lang="en-US" dirty="0" err="1" smtClean="0"/>
              <a:t>GridSearch</a:t>
            </a:r>
            <a:r>
              <a:rPr lang="en-US" dirty="0" smtClean="0"/>
              <a:t> limitations.</a:t>
            </a:r>
          </a:p>
          <a:p>
            <a:pPr lvl="1"/>
            <a:r>
              <a:rPr lang="en-US" b="1" dirty="0" smtClean="0"/>
              <a:t>Parameters Chosen:</a:t>
            </a:r>
            <a:endParaRPr lang="en-US" dirty="0" smtClean="0"/>
          </a:p>
          <a:p>
            <a:pPr lvl="2"/>
            <a:r>
              <a:rPr lang="en-US" dirty="0" smtClean="0"/>
              <a:t>Learning Rate: 0.6 for faster convergence.</a:t>
            </a:r>
          </a:p>
          <a:p>
            <a:pPr lvl="2"/>
            <a:r>
              <a:rPr lang="en-US" dirty="0" err="1" smtClean="0"/>
              <a:t>N_estimators</a:t>
            </a:r>
            <a:r>
              <a:rPr lang="en-US" dirty="0" smtClean="0"/>
              <a:t>: 400 for adequate model complexity.</a:t>
            </a:r>
          </a:p>
          <a:p>
            <a:pPr lvl="2"/>
            <a:r>
              <a:rPr lang="en-US" dirty="0" err="1" smtClean="0"/>
              <a:t>Max_depth</a:t>
            </a:r>
            <a:r>
              <a:rPr lang="en-US" dirty="0" smtClean="0"/>
              <a:t>: 8 for balancing model complexity and overfitting.</a:t>
            </a:r>
          </a:p>
          <a:p>
            <a:pPr marL="0" indent="0">
              <a:buNone/>
            </a:pPr>
            <a:r>
              <a:rPr lang="en-US" b="1" dirty="0" smtClean="0"/>
              <a:t>Reasoning Behind Parameter Selection</a:t>
            </a:r>
          </a:p>
          <a:p>
            <a:r>
              <a:rPr lang="en-US" b="1" dirty="0" smtClean="0"/>
              <a:t>Optimization Goals:</a:t>
            </a:r>
            <a:endParaRPr lang="en-US" dirty="0" smtClean="0"/>
          </a:p>
          <a:p>
            <a:pPr lvl="1"/>
            <a:r>
              <a:rPr lang="en-US" b="1" dirty="0" smtClean="0"/>
              <a:t>Performance:</a:t>
            </a:r>
            <a:r>
              <a:rPr lang="en-US" dirty="0" smtClean="0"/>
              <a:t> Aimed for improved F1 score and recall.</a:t>
            </a:r>
          </a:p>
          <a:p>
            <a:pPr lvl="1"/>
            <a:r>
              <a:rPr lang="en-US" b="1" dirty="0" smtClean="0"/>
              <a:t>Efficiency:</a:t>
            </a:r>
            <a:r>
              <a:rPr lang="en-US" dirty="0" smtClean="0"/>
              <a:t> Balanced computational cost with model effectiveness.</a:t>
            </a:r>
          </a:p>
          <a:p>
            <a:pPr lvl="1"/>
            <a:r>
              <a:rPr lang="en-US" b="1" dirty="0" smtClean="0"/>
              <a:t>Empirical Validation:</a:t>
            </a:r>
            <a:r>
              <a:rPr lang="en-US" dirty="0" smtClean="0"/>
              <a:t> Parameters selected based on observed performance gains during experimentation.</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A9A2B5F4-60AA-44D1-AF96-5673E7B87D12}" type="slidenum">
              <a:rPr lang="en-US" smtClean="0"/>
              <a:t>14</a:t>
            </a:fld>
            <a:endParaRPr lang="en-US"/>
          </a:p>
        </p:txBody>
      </p:sp>
    </p:spTree>
    <p:extLst>
      <p:ext uri="{BB962C8B-B14F-4D97-AF65-F5344CB8AC3E}">
        <p14:creationId xmlns:p14="http://schemas.microsoft.com/office/powerpoint/2010/main" val="28624630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b="1" dirty="0" smtClean="0"/>
              <a:t>Evolution of Model Performance Metrics</a:t>
            </a:r>
          </a:p>
          <a:p>
            <a:r>
              <a:rPr lang="en-US" b="1" dirty="0" smtClean="0"/>
              <a:t>Threshold Optimization:</a:t>
            </a:r>
            <a:endParaRPr lang="en-US" dirty="0" smtClean="0"/>
          </a:p>
          <a:p>
            <a:pPr lvl="1"/>
            <a:r>
              <a:rPr lang="en-US" dirty="0" smtClean="0"/>
              <a:t>Lowering the threshold from 0.5 to 0.22 improved recall, ensuring more fraudulent transactions were detected.</a:t>
            </a:r>
          </a:p>
          <a:p>
            <a:pPr lvl="1"/>
            <a:r>
              <a:rPr lang="en-US" b="1" dirty="0" smtClean="0"/>
              <a:t>Reasoning:</a:t>
            </a:r>
            <a:endParaRPr lang="en-US" dirty="0" smtClean="0"/>
          </a:p>
          <a:p>
            <a:pPr lvl="2"/>
            <a:r>
              <a:rPr lang="en-US" b="1" dirty="0" smtClean="0"/>
              <a:t>Enhanced Detection:</a:t>
            </a:r>
            <a:r>
              <a:rPr lang="en-US" dirty="0" smtClean="0"/>
              <a:t> Lowering the threshold increased sensitivity to detect fraud (class 1) while maintaining high precision for legitimate transactions (class 0).</a:t>
            </a:r>
          </a:p>
          <a:p>
            <a:pPr lvl="2"/>
            <a:r>
              <a:rPr lang="en-US" b="1" dirty="0" smtClean="0"/>
              <a:t>Improved F1-Score:</a:t>
            </a:r>
            <a:r>
              <a:rPr lang="en-US" dirty="0" smtClean="0"/>
              <a:t> This adjustment raised the F1-score from 0.86 to 0.88, balancing recall and precision effectively.</a:t>
            </a:r>
          </a:p>
          <a:p>
            <a:pPr marL="0" indent="0">
              <a:buNone/>
            </a:pPr>
            <a:r>
              <a:rPr lang="en-US" b="1" dirty="0" smtClean="0"/>
              <a:t>Key Benefits</a:t>
            </a:r>
          </a:p>
          <a:p>
            <a:r>
              <a:rPr lang="en-US" b="1" dirty="0" smtClean="0"/>
              <a:t>Increased Sensitivity:</a:t>
            </a:r>
            <a:r>
              <a:rPr lang="en-US" dirty="0" smtClean="0"/>
              <a:t> Enhanced ability to detect fraud, bolstering security measures.</a:t>
            </a:r>
          </a:p>
          <a:p>
            <a:r>
              <a:rPr lang="en-US" b="1" dirty="0" smtClean="0"/>
              <a:t>Maintained Precision:</a:t>
            </a:r>
            <a:r>
              <a:rPr lang="en-US" dirty="0" smtClean="0"/>
              <a:t> Minimized false positives, ensuring smooth transaction experiences.</a:t>
            </a:r>
          </a:p>
          <a:p>
            <a:pPr marL="0" indent="0">
              <a:buNone/>
            </a:pPr>
            <a:endParaRPr lang="en-US" dirty="0" smtClean="0"/>
          </a:p>
          <a:p>
            <a:endParaRPr lang="en-US" dirty="0"/>
          </a:p>
        </p:txBody>
      </p:sp>
      <p:sp>
        <p:nvSpPr>
          <p:cNvPr id="4" name="Slide Number Placeholder 3"/>
          <p:cNvSpPr>
            <a:spLocks noGrp="1"/>
          </p:cNvSpPr>
          <p:nvPr>
            <p:ph type="sldNum" sz="quarter" idx="10"/>
          </p:nvPr>
        </p:nvSpPr>
        <p:spPr/>
        <p:txBody>
          <a:bodyPr/>
          <a:lstStyle/>
          <a:p>
            <a:fld id="{A9A2B5F4-60AA-44D1-AF96-5673E7B87D12}" type="slidenum">
              <a:rPr lang="en-US" smtClean="0"/>
              <a:t>15</a:t>
            </a:fld>
            <a:endParaRPr lang="en-US"/>
          </a:p>
        </p:txBody>
      </p:sp>
    </p:spTree>
    <p:extLst>
      <p:ext uri="{BB962C8B-B14F-4D97-AF65-F5344CB8AC3E}">
        <p14:creationId xmlns:p14="http://schemas.microsoft.com/office/powerpoint/2010/main" val="19488429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b="1" dirty="0" smtClean="0"/>
              <a:t>Architecture Overview:</a:t>
            </a:r>
            <a:endParaRPr lang="en-US" dirty="0" smtClean="0"/>
          </a:p>
          <a:p>
            <a:r>
              <a:rPr lang="en-US" b="1" dirty="0" smtClean="0"/>
              <a:t>Data Ingestion:</a:t>
            </a:r>
            <a:r>
              <a:rPr lang="en-US" dirty="0" smtClean="0"/>
              <a:t> Collect transaction and behavior data</a:t>
            </a:r>
            <a:r>
              <a:rPr lang="en-US" dirty="0" smtClean="0"/>
              <a:t>. Talk about the hybrid style</a:t>
            </a:r>
            <a:r>
              <a:rPr lang="en-US" baseline="0" dirty="0" smtClean="0"/>
              <a:t> of training. </a:t>
            </a:r>
            <a:endParaRPr lang="en-US" dirty="0" smtClean="0"/>
          </a:p>
          <a:p>
            <a:r>
              <a:rPr lang="en-US" b="1" dirty="0" smtClean="0"/>
              <a:t>Preprocessing:</a:t>
            </a:r>
            <a:r>
              <a:rPr lang="en-US" dirty="0" smtClean="0"/>
              <a:t> Feature engineering, scaling, encoding.</a:t>
            </a:r>
          </a:p>
          <a:p>
            <a:r>
              <a:rPr lang="en-US" b="1" dirty="0" smtClean="0"/>
              <a:t>Model Deployment:</a:t>
            </a:r>
            <a:r>
              <a:rPr lang="en-US" dirty="0" smtClean="0"/>
              <a:t> API for real-time and batch processing.</a:t>
            </a:r>
          </a:p>
          <a:p>
            <a:r>
              <a:rPr lang="en-US" b="1" dirty="0" smtClean="0"/>
              <a:t>Monitoring:</a:t>
            </a:r>
            <a:r>
              <a:rPr lang="en-US" dirty="0" smtClean="0"/>
              <a:t> Real-time alerts and dashboards.</a:t>
            </a:r>
          </a:p>
          <a:p>
            <a:r>
              <a:rPr lang="en-US" b="1" dirty="0" smtClean="0"/>
              <a:t>Feedback Loop:</a:t>
            </a:r>
            <a:r>
              <a:rPr lang="en-US" dirty="0" smtClean="0"/>
              <a:t> Continuous model updates with new data.</a:t>
            </a:r>
          </a:p>
          <a:p>
            <a:pPr marL="0" indent="0">
              <a:buNone/>
            </a:pPr>
            <a:endParaRPr lang="en-US" b="1" dirty="0" smtClean="0"/>
          </a:p>
          <a:p>
            <a:pPr marL="0" indent="0">
              <a:buNone/>
            </a:pPr>
            <a:endParaRPr lang="en-US" b="1" dirty="0" smtClean="0"/>
          </a:p>
          <a:p>
            <a:pPr marL="0" indent="0">
              <a:buNone/>
            </a:pPr>
            <a:r>
              <a:rPr lang="en-US" b="1" dirty="0" smtClean="0"/>
              <a:t>Integration into Systems:</a:t>
            </a:r>
            <a:endParaRPr lang="en-US" dirty="0" smtClean="0"/>
          </a:p>
          <a:p>
            <a:r>
              <a:rPr lang="en-US" b="1" dirty="0" smtClean="0"/>
              <a:t>API Deployment:</a:t>
            </a:r>
            <a:r>
              <a:rPr lang="en-US" dirty="0" smtClean="0"/>
              <a:t> Real-time fraud detection through RESTful API integration.</a:t>
            </a:r>
          </a:p>
          <a:p>
            <a:r>
              <a:rPr lang="en-US" b="1" dirty="0" smtClean="0"/>
              <a:t>Batch Processing:</a:t>
            </a:r>
            <a:r>
              <a:rPr lang="en-US" dirty="0" smtClean="0"/>
              <a:t> Analyze historical data for trends and reporting.</a:t>
            </a:r>
          </a:p>
          <a:p>
            <a:r>
              <a:rPr lang="en-US" b="1" dirty="0" smtClean="0"/>
              <a:t>Streaming Data:</a:t>
            </a:r>
            <a:r>
              <a:rPr lang="en-US" dirty="0" smtClean="0"/>
              <a:t> Continuous monitoring with tools like Apache Kafka or AWS Kinesis.</a:t>
            </a:r>
          </a:p>
          <a:p>
            <a:pPr marL="0" indent="0">
              <a:buNone/>
            </a:pPr>
            <a:r>
              <a:rPr lang="en-US" dirty="0" smtClean="0"/>
              <a:t>This streamlined architecture ensures effective integration into existing systems for fraud detection</a:t>
            </a:r>
            <a:r>
              <a:rPr lang="en-US" dirty="0" smtClean="0"/>
              <a:t>.</a:t>
            </a:r>
          </a:p>
          <a:p>
            <a:pPr marL="0" indent="0">
              <a:buNone/>
            </a:pPr>
            <a:endParaRPr lang="en-US" dirty="0" smtClean="0"/>
          </a:p>
          <a:p>
            <a:pPr marL="0" indent="0">
              <a:buNone/>
            </a:pPr>
            <a:r>
              <a:rPr lang="en-US" dirty="0" smtClean="0"/>
              <a:t>Talk about the connects this makes with other stakeholders</a:t>
            </a:r>
            <a:r>
              <a:rPr lang="en-US" baseline="0" dirty="0" smtClean="0"/>
              <a:t> like data engineers, other data scientist, software engineers etc.. </a:t>
            </a:r>
            <a:endParaRPr lang="en-US" dirty="0" smtClean="0"/>
          </a:p>
          <a:p>
            <a:pPr marL="0" indent="0">
              <a:buNone/>
            </a:pPr>
            <a:endParaRPr lang="en-US" dirty="0" smtClean="0"/>
          </a:p>
          <a:p>
            <a:pPr marL="0" indent="0">
              <a:buNone/>
            </a:pPr>
            <a:endParaRPr lang="en-US" dirty="0" smtClean="0"/>
          </a:p>
          <a:p>
            <a:pPr marL="0" indent="0">
              <a:buNone/>
            </a:pPr>
            <a:endParaRPr lang="en-US" dirty="0" smtClean="0"/>
          </a:p>
          <a:p>
            <a:endParaRPr lang="en-US" dirty="0"/>
          </a:p>
        </p:txBody>
      </p:sp>
      <p:sp>
        <p:nvSpPr>
          <p:cNvPr id="4" name="Slide Number Placeholder 3"/>
          <p:cNvSpPr>
            <a:spLocks noGrp="1"/>
          </p:cNvSpPr>
          <p:nvPr>
            <p:ph type="sldNum" sz="quarter" idx="10"/>
          </p:nvPr>
        </p:nvSpPr>
        <p:spPr/>
        <p:txBody>
          <a:bodyPr/>
          <a:lstStyle/>
          <a:p>
            <a:fld id="{A9A2B5F4-60AA-44D1-AF96-5673E7B87D12}" type="slidenum">
              <a:rPr lang="en-US" smtClean="0"/>
              <a:t>16</a:t>
            </a:fld>
            <a:endParaRPr lang="en-US"/>
          </a:p>
        </p:txBody>
      </p:sp>
    </p:spTree>
    <p:extLst>
      <p:ext uri="{BB962C8B-B14F-4D97-AF65-F5344CB8AC3E}">
        <p14:creationId xmlns:p14="http://schemas.microsoft.com/office/powerpoint/2010/main" val="39321453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1. Improve with More Data:</a:t>
            </a:r>
            <a:endParaRPr lang="en-US" dirty="0" smtClean="0"/>
          </a:p>
          <a:p>
            <a:r>
              <a:rPr lang="en-US" b="1" dirty="0" smtClean="0"/>
              <a:t>Additional Features:</a:t>
            </a:r>
            <a:r>
              <a:rPr lang="en-US" dirty="0" smtClean="0"/>
              <a:t> Collect more data points such as transaction descriptions, geolocation patterns, and card usage patterns.</a:t>
            </a:r>
          </a:p>
          <a:p>
            <a:pPr marL="171450" indent="-171450">
              <a:buFont typeface="Arial" panose="020B0604020202020204" pitchFamily="34" charset="0"/>
              <a:buChar char="•"/>
            </a:pPr>
            <a:r>
              <a:rPr lang="en-US" dirty="0" smtClean="0"/>
              <a:t>Report specific categories of fraud (e.g., lost/stolen card, identity theft, counterfeit </a:t>
            </a:r>
            <a:r>
              <a:rPr lang="en-US" dirty="0" err="1" smtClean="0"/>
              <a:t>cardetc</a:t>
            </a:r>
            <a:r>
              <a:rPr lang="en-US" dirty="0" smtClean="0"/>
              <a:t>, also why kind of payment</a:t>
            </a:r>
            <a:r>
              <a:rPr lang="en-US" baseline="0" dirty="0" smtClean="0"/>
              <a:t> method, was is by digital wallets, online transaction, or physical. </a:t>
            </a:r>
          </a:p>
          <a:p>
            <a:pPr marL="171450" indent="-171450">
              <a:buFont typeface="Arial" panose="020B0604020202020204" pitchFamily="34" charset="0"/>
              <a:buChar char="•"/>
            </a:pPr>
            <a:r>
              <a:rPr lang="en-US" baseline="0" dirty="0" smtClean="0"/>
              <a:t>Average monthly spending. </a:t>
            </a:r>
          </a:p>
          <a:p>
            <a:pPr marL="171450" indent="-171450">
              <a:buFont typeface="Arial" panose="020B0604020202020204" pitchFamily="34" charset="0"/>
              <a:buChar char="•"/>
            </a:pPr>
            <a:r>
              <a:rPr lang="en-US" baseline="0" dirty="0" smtClean="0"/>
              <a:t>If possible the device or system info from the fraudulent person.</a:t>
            </a:r>
          </a:p>
          <a:p>
            <a:pPr marL="171450" indent="-171450">
              <a:buFont typeface="Arial" panose="020B0604020202020204" pitchFamily="34" charset="0"/>
              <a:buChar char="•"/>
            </a:pPr>
            <a:endParaRPr lang="en-US" baseline="0" dirty="0" smtClean="0"/>
          </a:p>
          <a:p>
            <a:pPr marL="171450" indent="-171450">
              <a:buFont typeface="Arial" panose="020B0604020202020204" pitchFamily="34" charset="0"/>
              <a:buChar char="•"/>
            </a:pPr>
            <a:endParaRPr lang="en-US" dirty="0" smtClean="0"/>
          </a:p>
          <a:p>
            <a:r>
              <a:rPr lang="en-US" b="1" dirty="0" smtClean="0"/>
              <a:t>Behavioral Data:</a:t>
            </a:r>
            <a:r>
              <a:rPr lang="en-US" dirty="0" smtClean="0"/>
              <a:t> Include customer behavior data like historical transaction behavior and patterns.</a:t>
            </a:r>
          </a:p>
          <a:p>
            <a:r>
              <a:rPr lang="en-US" b="1" dirty="0" smtClean="0"/>
              <a:t>2. Advanced Techniques:</a:t>
            </a:r>
            <a:endParaRPr lang="en-US" dirty="0" smtClean="0"/>
          </a:p>
          <a:p>
            <a:r>
              <a:rPr lang="en-US" b="1" dirty="0" smtClean="0"/>
              <a:t>Anomaly Detection:</a:t>
            </a:r>
            <a:r>
              <a:rPr lang="en-US" dirty="0" smtClean="0"/>
              <a:t> Implement unsupervised learning techniques to identify unusual patterns not captured by supervised models.</a:t>
            </a:r>
          </a:p>
          <a:p>
            <a:r>
              <a:rPr lang="en-US" b="1" dirty="0" smtClean="0"/>
              <a:t>Clustering:</a:t>
            </a:r>
            <a:r>
              <a:rPr lang="en-US" dirty="0" smtClean="0"/>
              <a:t> Use clustering techniques to group similar transactions and detect outliers indicative of fraud.</a:t>
            </a:r>
          </a:p>
          <a:p>
            <a:r>
              <a:rPr lang="en-US" b="1" dirty="0" smtClean="0"/>
              <a:t>Ensemble Methods:</a:t>
            </a:r>
            <a:r>
              <a:rPr lang="en-US" dirty="0" smtClean="0"/>
              <a:t> Combine multiple models to leverage their strengths and mitigate weaknesses.</a:t>
            </a:r>
          </a:p>
          <a:p>
            <a:endParaRPr lang="en-US" dirty="0"/>
          </a:p>
        </p:txBody>
      </p:sp>
      <p:sp>
        <p:nvSpPr>
          <p:cNvPr id="4" name="Slide Number Placeholder 3"/>
          <p:cNvSpPr>
            <a:spLocks noGrp="1"/>
          </p:cNvSpPr>
          <p:nvPr>
            <p:ph type="sldNum" sz="quarter" idx="10"/>
          </p:nvPr>
        </p:nvSpPr>
        <p:spPr/>
        <p:txBody>
          <a:bodyPr/>
          <a:lstStyle/>
          <a:p>
            <a:fld id="{A9A2B5F4-60AA-44D1-AF96-5673E7B87D12}" type="slidenum">
              <a:rPr lang="en-US" smtClean="0"/>
              <a:t>17</a:t>
            </a:fld>
            <a:endParaRPr lang="en-US"/>
          </a:p>
        </p:txBody>
      </p:sp>
    </p:spTree>
    <p:extLst>
      <p:ext uri="{BB962C8B-B14F-4D97-AF65-F5344CB8AC3E}">
        <p14:creationId xmlns:p14="http://schemas.microsoft.com/office/powerpoint/2010/main" val="41664911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Impact on Stakeholders:</a:t>
            </a:r>
            <a:endParaRPr lang="en-US" dirty="0" smtClean="0"/>
          </a:p>
          <a:p>
            <a:pPr lvl="1"/>
            <a:r>
              <a:rPr lang="en-US" b="1" dirty="0" smtClean="0"/>
              <a:t>Consumers:</a:t>
            </a:r>
            <a:r>
              <a:rPr lang="en-US" dirty="0" smtClean="0"/>
              <a:t> Fraud can lead to financial losses, identity theft, and compromised personal information.</a:t>
            </a:r>
          </a:p>
          <a:p>
            <a:pPr lvl="1"/>
            <a:r>
              <a:rPr lang="en-US" b="1" dirty="0" smtClean="0"/>
              <a:t>Businesses:</a:t>
            </a:r>
            <a:r>
              <a:rPr lang="en-US" dirty="0" smtClean="0"/>
              <a:t> Merchants suffer from chargebacks, lost inventory, and damage to reputation due to fraudulent transactions.</a:t>
            </a:r>
          </a:p>
          <a:p>
            <a:pPr lvl="1"/>
            <a:r>
              <a:rPr lang="en-US" b="1" dirty="0" smtClean="0"/>
              <a:t>Financial Institutions:</a:t>
            </a:r>
            <a:r>
              <a:rPr lang="en-US" dirty="0" smtClean="0"/>
              <a:t> Face financial losses, regulatory scrutiny, and erosion of customer trust.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smtClean="0"/>
              <a:t>Complexity of Fraud:</a:t>
            </a:r>
            <a:r>
              <a:rPr lang="en-US" dirty="0" smtClean="0"/>
              <a:t> Financial institutions face intricate challenges in detecting various types of fraudulent activities</a:t>
            </a:r>
            <a:r>
              <a:rPr lang="en-US" baseline="0" dirty="0" smtClean="0"/>
              <a:t> and because humans are behind it the problem evolves. Also we have an issue with imbalance data. </a:t>
            </a:r>
            <a:endParaRPr lang="en-US" b="1" dirty="0"/>
          </a:p>
        </p:txBody>
      </p:sp>
      <p:sp>
        <p:nvSpPr>
          <p:cNvPr id="4" name="Slide Number Placeholder 3"/>
          <p:cNvSpPr>
            <a:spLocks noGrp="1"/>
          </p:cNvSpPr>
          <p:nvPr>
            <p:ph type="sldNum" sz="quarter" idx="10"/>
          </p:nvPr>
        </p:nvSpPr>
        <p:spPr/>
        <p:txBody>
          <a:bodyPr/>
          <a:lstStyle/>
          <a:p>
            <a:fld id="{A9A2B5F4-60AA-44D1-AF96-5673E7B87D12}" type="slidenum">
              <a:rPr lang="en-US" smtClean="0"/>
              <a:t>3</a:t>
            </a:fld>
            <a:endParaRPr lang="en-US"/>
          </a:p>
        </p:txBody>
      </p:sp>
    </p:spTree>
    <p:extLst>
      <p:ext uri="{BB962C8B-B14F-4D97-AF65-F5344CB8AC3E}">
        <p14:creationId xmlns:p14="http://schemas.microsoft.com/office/powerpoint/2010/main" val="12866814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b="1" dirty="0" smtClean="0"/>
              <a:t>Customer Perspective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i="1" dirty="0" smtClean="0"/>
              <a:t>Customer-Centric Focus:</a:t>
            </a:r>
            <a:r>
              <a:rPr lang="en-US" i="1" dirty="0" smtClean="0"/>
              <a:t> Balancing high recall for fraud detection with high precision to minimize disruptions.</a:t>
            </a:r>
            <a:endParaRPr lang="en-US" b="1" i="1" dirty="0" smtClean="0"/>
          </a:p>
          <a:p>
            <a:r>
              <a:rPr lang="en-US" b="1" dirty="0" smtClean="0"/>
              <a:t>Trust and Security:</a:t>
            </a:r>
            <a:r>
              <a:rPr lang="en-US" dirty="0" smtClean="0"/>
              <a:t> Ensuring transactions are secure with high recall in fraud detection.</a:t>
            </a:r>
          </a:p>
          <a:p>
            <a:r>
              <a:rPr lang="en-US" b="1" dirty="0" smtClean="0"/>
              <a:t>Minimal Disruption:</a:t>
            </a:r>
            <a:r>
              <a:rPr lang="en-US" dirty="0" smtClean="0"/>
              <a:t> Maintaining customer satisfaction by minimizing false alarms.</a:t>
            </a:r>
          </a:p>
          <a:p>
            <a:pPr marL="0" indent="0">
              <a:buNone/>
            </a:pPr>
            <a:endParaRPr lang="en-US" b="1" dirty="0" smtClean="0"/>
          </a:p>
          <a:p>
            <a:pPr marL="0" indent="0">
              <a:buNone/>
            </a:pPr>
            <a:r>
              <a:rPr lang="en-US" b="1" dirty="0" smtClean="0"/>
              <a:t>Approach to Fraud Detection</a:t>
            </a:r>
          </a:p>
          <a:p>
            <a:r>
              <a:rPr lang="en-US" b="1" dirty="0" smtClean="0"/>
              <a:t>Machine Learning Framework:</a:t>
            </a:r>
            <a:r>
              <a:rPr lang="en-US" dirty="0" smtClean="0"/>
              <a:t> Utilizing machine learning for real-time fraud detection.</a:t>
            </a:r>
          </a:p>
          <a:p>
            <a:r>
              <a:rPr lang="en-US" b="1" dirty="0" smtClean="0"/>
              <a:t>Real-time Monitoring:</a:t>
            </a:r>
            <a:r>
              <a:rPr lang="en-US" dirty="0" smtClean="0"/>
              <a:t> Promptly flagging suspicious transactions using predictive analytics.</a:t>
            </a:r>
          </a:p>
          <a:p>
            <a:endParaRPr lang="en-US" dirty="0" smtClean="0"/>
          </a:p>
          <a:p>
            <a:pPr marL="0" indent="0">
              <a:buNone/>
            </a:pPr>
            <a:r>
              <a:rPr lang="en-US" b="1" dirty="0" smtClean="0"/>
              <a:t>Technology Integration</a:t>
            </a:r>
          </a:p>
          <a:p>
            <a:r>
              <a:rPr lang="en-US" b="1" dirty="0" smtClean="0"/>
              <a:t>Optimized Models:</a:t>
            </a:r>
            <a:r>
              <a:rPr lang="en-US" dirty="0" smtClean="0"/>
              <a:t> Selecting models based on speed, interpretability, and performance metrics.</a:t>
            </a:r>
          </a:p>
          <a:p>
            <a:r>
              <a:rPr lang="en-US" b="1" dirty="0" smtClean="0"/>
              <a:t>Seamless Integration:</a:t>
            </a:r>
            <a:r>
              <a:rPr lang="en-US" dirty="0" smtClean="0"/>
              <a:t> Integrating fraud detection into existing systems for enhanced operational efficiency.</a:t>
            </a:r>
          </a:p>
          <a:p>
            <a:endParaRPr lang="en-US" dirty="0"/>
          </a:p>
        </p:txBody>
      </p:sp>
      <p:sp>
        <p:nvSpPr>
          <p:cNvPr id="4" name="Slide Number Placeholder 3"/>
          <p:cNvSpPr>
            <a:spLocks noGrp="1"/>
          </p:cNvSpPr>
          <p:nvPr>
            <p:ph type="sldNum" sz="quarter" idx="10"/>
          </p:nvPr>
        </p:nvSpPr>
        <p:spPr/>
        <p:txBody>
          <a:bodyPr/>
          <a:lstStyle/>
          <a:p>
            <a:fld id="{A9A2B5F4-60AA-44D1-AF96-5673E7B87D12}" type="slidenum">
              <a:rPr lang="en-US" smtClean="0"/>
              <a:t>4</a:t>
            </a:fld>
            <a:endParaRPr lang="en-US"/>
          </a:p>
        </p:txBody>
      </p:sp>
    </p:spTree>
    <p:extLst>
      <p:ext uri="{BB962C8B-B14F-4D97-AF65-F5344CB8AC3E}">
        <p14:creationId xmlns:p14="http://schemas.microsoft.com/office/powerpoint/2010/main" val="4589169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smtClean="0">
                <a:solidFill>
                  <a:schemeClr val="tx1"/>
                </a:solidFill>
                <a:effectLst/>
                <a:latin typeface="+mn-lt"/>
                <a:ea typeface="+mn-ea"/>
                <a:cs typeface="+mn-cs"/>
              </a:rPr>
              <a:t>About the Dataset</a:t>
            </a:r>
            <a:endParaRPr lang="en-US" sz="1200" b="0" kern="1200" dirty="0" smtClean="0">
              <a:solidFill>
                <a:schemeClr val="tx1"/>
              </a:solidFill>
              <a:effectLst/>
              <a:latin typeface="+mn-lt"/>
              <a:ea typeface="+mn-ea"/>
              <a:cs typeface="+mn-cs"/>
            </a:endParaRPr>
          </a:p>
          <a:p>
            <a:r>
              <a:rPr lang="en-US" sz="1200" b="0" kern="1200" dirty="0" smtClean="0">
                <a:solidFill>
                  <a:schemeClr val="tx1"/>
                </a:solidFill>
                <a:effectLst/>
                <a:latin typeface="+mn-lt"/>
                <a:ea typeface="+mn-ea"/>
                <a:cs typeface="+mn-cs"/>
              </a:rPr>
              <a:t>This dataset is a simulated credit card transaction dataset containing both legitimate and fraudulent transactions from the period of January 1, 2019, to December 31, 2020. It includes data on credit cards held by 1,000 customers who conducted transactions with a pool of 800 merchants.</a:t>
            </a:r>
          </a:p>
          <a:p>
            <a:r>
              <a:rPr lang="en-US" sz="1200" b="0" kern="1200" dirty="0" smtClean="0">
                <a:solidFill>
                  <a:schemeClr val="tx1"/>
                </a:solidFill>
                <a:effectLst/>
                <a:latin typeface="+mn-lt"/>
                <a:ea typeface="+mn-ea"/>
                <a:cs typeface="+mn-cs"/>
              </a:rPr>
              <a:t/>
            </a:r>
            <a:br>
              <a:rPr lang="en-US" sz="1200" b="0" kern="1200" dirty="0" smtClean="0">
                <a:solidFill>
                  <a:schemeClr val="tx1"/>
                </a:solidFill>
                <a:effectLst/>
                <a:latin typeface="+mn-lt"/>
                <a:ea typeface="+mn-ea"/>
                <a:cs typeface="+mn-cs"/>
              </a:rPr>
            </a:br>
            <a:r>
              <a:rPr lang="en-US" sz="1200" b="1" kern="1200" dirty="0" smtClean="0">
                <a:solidFill>
                  <a:schemeClr val="tx1"/>
                </a:solidFill>
                <a:effectLst/>
                <a:latin typeface="+mn-lt"/>
                <a:ea typeface="+mn-ea"/>
                <a:cs typeface="+mn-cs"/>
              </a:rPr>
              <a:t>Source of Simulation</a:t>
            </a:r>
            <a:endParaRPr lang="en-US" sz="1200" b="0" kern="1200" dirty="0" smtClean="0">
              <a:solidFill>
                <a:schemeClr val="tx1"/>
              </a:solidFill>
              <a:effectLst/>
              <a:latin typeface="+mn-lt"/>
              <a:ea typeface="+mn-ea"/>
              <a:cs typeface="+mn-cs"/>
            </a:endParaRPr>
          </a:p>
          <a:p>
            <a:r>
              <a:rPr lang="en-US" sz="1200" b="0" kern="1200" dirty="0" smtClean="0">
                <a:solidFill>
                  <a:schemeClr val="tx1"/>
                </a:solidFill>
                <a:effectLst/>
                <a:latin typeface="+mn-lt"/>
                <a:ea typeface="+mn-ea"/>
                <a:cs typeface="+mn-cs"/>
              </a:rPr>
              <a:t>The dataset was generated using the </a:t>
            </a:r>
            <a:r>
              <a:rPr lang="en-US" sz="1200" b="0" kern="1200" dirty="0" err="1" smtClean="0">
                <a:solidFill>
                  <a:schemeClr val="tx1"/>
                </a:solidFill>
                <a:effectLst/>
                <a:latin typeface="+mn-lt"/>
                <a:ea typeface="+mn-ea"/>
                <a:cs typeface="+mn-cs"/>
              </a:rPr>
              <a:t>Sparkov</a:t>
            </a:r>
            <a:r>
              <a:rPr lang="en-US" sz="1200" b="0" kern="1200" dirty="0" smtClean="0">
                <a:solidFill>
                  <a:schemeClr val="tx1"/>
                </a:solidFill>
                <a:effectLst/>
                <a:latin typeface="+mn-lt"/>
                <a:ea typeface="+mn-ea"/>
                <a:cs typeface="+mn-cs"/>
              </a:rPr>
              <a:t> Data Generation tool available on GitHub, created by Brandon Harris. The simulation was run for the specified duration, and the resulting files were combined and converted into a standard format for analysis.</a:t>
            </a:r>
          </a:p>
          <a:p>
            <a:endParaRPr lang="en-US" sz="1200" b="0" kern="1200" dirty="0" smtClean="0">
              <a:solidFill>
                <a:schemeClr val="tx1"/>
              </a:solidFill>
              <a:effectLst/>
              <a:latin typeface="+mn-lt"/>
              <a:ea typeface="+mn-ea"/>
              <a:cs typeface="+mn-cs"/>
            </a:endParaRPr>
          </a:p>
          <a:p>
            <a:r>
              <a:rPr lang="en-US" sz="1200" b="0" kern="1200" dirty="0" smtClean="0">
                <a:solidFill>
                  <a:schemeClr val="tx1"/>
                </a:solidFill>
                <a:effectLst/>
                <a:latin typeface="+mn-lt"/>
                <a:ea typeface="+mn-ea"/>
                <a:cs typeface="+mn-cs"/>
              </a:rPr>
              <a:t>Feature engineering:</a:t>
            </a:r>
            <a:br>
              <a:rPr lang="en-US" sz="1200" b="0" kern="1200" dirty="0" smtClean="0">
                <a:solidFill>
                  <a:schemeClr val="tx1"/>
                </a:solidFill>
                <a:effectLst/>
                <a:latin typeface="+mn-lt"/>
                <a:ea typeface="+mn-ea"/>
                <a:cs typeface="+mn-cs"/>
              </a:rPr>
            </a:br>
            <a:r>
              <a:rPr lang="en-US" sz="1200" b="0" kern="1200" dirty="0" smtClean="0">
                <a:solidFill>
                  <a:schemeClr val="tx1"/>
                </a:solidFill>
                <a:effectLst/>
                <a:latin typeface="+mn-lt"/>
                <a:ea typeface="+mn-ea"/>
                <a:cs typeface="+mn-cs"/>
              </a:rPr>
              <a:t>splitting</a:t>
            </a:r>
            <a:r>
              <a:rPr lang="en-US" sz="1200" b="0" kern="1200" baseline="0" dirty="0" smtClean="0">
                <a:solidFill>
                  <a:schemeClr val="tx1"/>
                </a:solidFill>
                <a:effectLst/>
                <a:latin typeface="+mn-lt"/>
                <a:ea typeface="+mn-ea"/>
                <a:cs typeface="+mn-cs"/>
              </a:rPr>
              <a:t> the time into smaller units</a:t>
            </a:r>
            <a:endParaRPr lang="en-US" sz="1200" b="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A9A2B5F4-60AA-44D1-AF96-5673E7B87D12}" type="slidenum">
              <a:rPr lang="en-US" smtClean="0"/>
              <a:t>6</a:t>
            </a:fld>
            <a:endParaRPr lang="en-US"/>
          </a:p>
        </p:txBody>
      </p:sp>
    </p:spTree>
    <p:extLst>
      <p:ext uri="{BB962C8B-B14F-4D97-AF65-F5344CB8AC3E}">
        <p14:creationId xmlns:p14="http://schemas.microsoft.com/office/powerpoint/2010/main" val="41708981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smtClean="0">
                <a:solidFill>
                  <a:schemeClr val="tx1"/>
                </a:solidFill>
                <a:effectLst/>
                <a:latin typeface="+mn-lt"/>
                <a:ea typeface="+mn-ea"/>
                <a:cs typeface="+mn-cs"/>
              </a:rPr>
              <a:t>- The fraudulent activities show a variation over time. So we need to keep in mind that season might not have an effect on fraudulent activities.**</a:t>
            </a:r>
          </a:p>
          <a:p>
            <a:r>
              <a:rPr lang="en-US" sz="1200" b="0" kern="1200" dirty="0" smtClean="0">
                <a:solidFill>
                  <a:schemeClr val="tx1"/>
                </a:solidFill>
                <a:effectLst/>
                <a:latin typeface="+mn-lt"/>
                <a:ea typeface="+mn-ea"/>
                <a:cs typeface="+mn-cs"/>
              </a:rPr>
              <a:t>- We still have peaks for fraud transactions but in the grand skim of things its leaning on the variation side. Early in the year and end of year.</a:t>
            </a:r>
          </a:p>
          <a:p>
            <a:endParaRPr lang="en-US" dirty="0"/>
          </a:p>
        </p:txBody>
      </p:sp>
      <p:sp>
        <p:nvSpPr>
          <p:cNvPr id="4" name="Slide Number Placeholder 3"/>
          <p:cNvSpPr>
            <a:spLocks noGrp="1"/>
          </p:cNvSpPr>
          <p:nvPr>
            <p:ph type="sldNum" sz="quarter" idx="10"/>
          </p:nvPr>
        </p:nvSpPr>
        <p:spPr/>
        <p:txBody>
          <a:bodyPr/>
          <a:lstStyle/>
          <a:p>
            <a:fld id="{A9A2B5F4-60AA-44D1-AF96-5673E7B87D12}" type="slidenum">
              <a:rPr lang="en-US" smtClean="0"/>
              <a:t>7</a:t>
            </a:fld>
            <a:endParaRPr lang="en-US"/>
          </a:p>
        </p:txBody>
      </p:sp>
    </p:spTree>
    <p:extLst>
      <p:ext uri="{BB962C8B-B14F-4D97-AF65-F5344CB8AC3E}">
        <p14:creationId xmlns:p14="http://schemas.microsoft.com/office/powerpoint/2010/main" val="18193686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smtClean="0">
                <a:solidFill>
                  <a:schemeClr val="tx1"/>
                </a:solidFill>
                <a:effectLst/>
                <a:latin typeface="+mn-lt"/>
                <a:ea typeface="+mn-ea"/>
                <a:cs typeface="+mn-cs"/>
              </a:rPr>
              <a:t>- If we dive deeper, most if the fraudulent transactions are typically done all day but at Night time between 10 pm - 3 am we have an increase.</a:t>
            </a:r>
          </a:p>
          <a:p>
            <a:r>
              <a:rPr lang="en-US" sz="1200" b="0" kern="1200" dirty="0" smtClean="0">
                <a:solidFill>
                  <a:schemeClr val="tx1"/>
                </a:solidFill>
                <a:effectLst/>
                <a:latin typeface="+mn-lt"/>
                <a:ea typeface="+mn-ea"/>
                <a:cs typeface="+mn-cs"/>
              </a:rPr>
              <a:t>- Can this be due to the fact that the victim might be in bed?.</a:t>
            </a:r>
          </a:p>
          <a:p>
            <a:r>
              <a:rPr lang="en-US" sz="1200" b="0" kern="1200" dirty="0" smtClean="0">
                <a:solidFill>
                  <a:schemeClr val="tx1"/>
                </a:solidFill>
                <a:effectLst/>
                <a:latin typeface="+mn-lt"/>
                <a:ea typeface="+mn-ea"/>
                <a:cs typeface="+mn-cs"/>
              </a:rPr>
              <a:t>- It is clear that hour of the day plays a big part in fraudulent transactions.</a:t>
            </a:r>
          </a:p>
          <a:p>
            <a:endParaRPr lang="en-US" dirty="0"/>
          </a:p>
        </p:txBody>
      </p:sp>
      <p:sp>
        <p:nvSpPr>
          <p:cNvPr id="4" name="Slide Number Placeholder 3"/>
          <p:cNvSpPr>
            <a:spLocks noGrp="1"/>
          </p:cNvSpPr>
          <p:nvPr>
            <p:ph type="sldNum" sz="quarter" idx="10"/>
          </p:nvPr>
        </p:nvSpPr>
        <p:spPr/>
        <p:txBody>
          <a:bodyPr/>
          <a:lstStyle/>
          <a:p>
            <a:fld id="{A9A2B5F4-60AA-44D1-AF96-5673E7B87D12}" type="slidenum">
              <a:rPr lang="en-US" smtClean="0"/>
              <a:t>8</a:t>
            </a:fld>
            <a:endParaRPr lang="en-US"/>
          </a:p>
        </p:txBody>
      </p:sp>
    </p:spTree>
    <p:extLst>
      <p:ext uri="{BB962C8B-B14F-4D97-AF65-F5344CB8AC3E}">
        <p14:creationId xmlns:p14="http://schemas.microsoft.com/office/powerpoint/2010/main" val="25853799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is synthetic data</a:t>
            </a:r>
            <a:r>
              <a:rPr lang="en-US" baseline="0" dirty="0" smtClean="0"/>
              <a:t>.</a:t>
            </a:r>
          </a:p>
          <a:p>
            <a:endParaRPr lang="en-US" baseline="0" dirty="0" smtClean="0"/>
          </a:p>
          <a:p>
            <a:r>
              <a:rPr lang="en-US" baseline="0" dirty="0" smtClean="0"/>
              <a:t>We can investigate the interface or security systems for that merchant. </a:t>
            </a:r>
            <a:endParaRPr lang="en-US" dirty="0"/>
          </a:p>
        </p:txBody>
      </p:sp>
      <p:sp>
        <p:nvSpPr>
          <p:cNvPr id="4" name="Slide Number Placeholder 3"/>
          <p:cNvSpPr>
            <a:spLocks noGrp="1"/>
          </p:cNvSpPr>
          <p:nvPr>
            <p:ph type="sldNum" sz="quarter" idx="10"/>
          </p:nvPr>
        </p:nvSpPr>
        <p:spPr/>
        <p:txBody>
          <a:bodyPr/>
          <a:lstStyle/>
          <a:p>
            <a:fld id="{A9A2B5F4-60AA-44D1-AF96-5673E7B87D12}" type="slidenum">
              <a:rPr lang="en-US" smtClean="0"/>
              <a:t>9</a:t>
            </a:fld>
            <a:endParaRPr lang="en-US"/>
          </a:p>
        </p:txBody>
      </p:sp>
    </p:spTree>
    <p:extLst>
      <p:ext uri="{BB962C8B-B14F-4D97-AF65-F5344CB8AC3E}">
        <p14:creationId xmlns:p14="http://schemas.microsoft.com/office/powerpoint/2010/main" val="13314146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Men</a:t>
            </a:r>
            <a:r>
              <a:rPr lang="en-US" baseline="0" dirty="0" smtClean="0"/>
              <a:t> have been affected the most. </a:t>
            </a:r>
          </a:p>
          <a:p>
            <a:endParaRPr lang="en-US" dirty="0"/>
          </a:p>
        </p:txBody>
      </p:sp>
      <p:sp>
        <p:nvSpPr>
          <p:cNvPr id="4" name="Slide Number Placeholder 3"/>
          <p:cNvSpPr>
            <a:spLocks noGrp="1"/>
          </p:cNvSpPr>
          <p:nvPr>
            <p:ph type="sldNum" sz="quarter" idx="10"/>
          </p:nvPr>
        </p:nvSpPr>
        <p:spPr/>
        <p:txBody>
          <a:bodyPr/>
          <a:lstStyle/>
          <a:p>
            <a:fld id="{A9A2B5F4-60AA-44D1-AF96-5673E7B87D12}" type="slidenum">
              <a:rPr lang="en-US" smtClean="0"/>
              <a:t>10</a:t>
            </a:fld>
            <a:endParaRPr lang="en-US"/>
          </a:p>
        </p:txBody>
      </p:sp>
    </p:spTree>
    <p:extLst>
      <p:ext uri="{BB962C8B-B14F-4D97-AF65-F5344CB8AC3E}">
        <p14:creationId xmlns:p14="http://schemas.microsoft.com/office/powerpoint/2010/main" val="17453214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February, January, and October are months with relatively higher fraud proportions.</a:t>
            </a:r>
          </a:p>
          <a:p>
            <a:r>
              <a:rPr lang="en-US" dirty="0" smtClean="0"/>
              <a:t>Understanding these patterns can help in developing targeted fraud detection strategies for specific times of the year.</a:t>
            </a:r>
            <a:endParaRPr lang="en-US" dirty="0"/>
          </a:p>
        </p:txBody>
      </p:sp>
      <p:sp>
        <p:nvSpPr>
          <p:cNvPr id="4" name="Slide Number Placeholder 3"/>
          <p:cNvSpPr>
            <a:spLocks noGrp="1"/>
          </p:cNvSpPr>
          <p:nvPr>
            <p:ph type="sldNum" sz="quarter" idx="10"/>
          </p:nvPr>
        </p:nvSpPr>
        <p:spPr/>
        <p:txBody>
          <a:bodyPr/>
          <a:lstStyle/>
          <a:p>
            <a:fld id="{A9A2B5F4-60AA-44D1-AF96-5673E7B87D12}" type="slidenum">
              <a:rPr lang="en-US" smtClean="0"/>
              <a:t>11</a:t>
            </a:fld>
            <a:endParaRPr lang="en-US"/>
          </a:p>
        </p:txBody>
      </p:sp>
    </p:spTree>
    <p:extLst>
      <p:ext uri="{BB962C8B-B14F-4D97-AF65-F5344CB8AC3E}">
        <p14:creationId xmlns:p14="http://schemas.microsoft.com/office/powerpoint/2010/main" val="336938769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smtClean="0"/>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D9DA382D-5B50-4A89-A42E-CD62D9C7C78D}" type="datetimeFigureOut">
              <a:rPr lang="en-US" smtClean="0"/>
              <a:t>7/23/2024</a:t>
            </a:fld>
            <a:endParaRPr lang="en-US"/>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US"/>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1327C67A-1178-4EFD-8282-8BBC4B658078}" type="slidenum">
              <a:rPr lang="en-US" smtClean="0"/>
              <a:t>‹#›</a:t>
            </a:fld>
            <a:endParaRPr lang="en-US"/>
          </a:p>
        </p:txBody>
      </p:sp>
    </p:spTree>
    <p:extLst>
      <p:ext uri="{BB962C8B-B14F-4D97-AF65-F5344CB8AC3E}">
        <p14:creationId xmlns:p14="http://schemas.microsoft.com/office/powerpoint/2010/main" val="25209641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D9DA382D-5B50-4A89-A42E-CD62D9C7C78D}" type="datetimeFigureOut">
              <a:rPr lang="en-US" smtClean="0"/>
              <a:t>7/23/2024</a:t>
            </a:fld>
            <a:endParaRPr lang="en-US"/>
          </a:p>
        </p:txBody>
      </p:sp>
      <p:sp>
        <p:nvSpPr>
          <p:cNvPr id="6" name="Footer Placeholder 5"/>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1327C67A-1178-4EFD-8282-8BBC4B658078}" type="slidenum">
              <a:rPr lang="en-US" smtClean="0"/>
              <a:t>‹#›</a:t>
            </a:fld>
            <a:endParaRPr lang="en-US"/>
          </a:p>
        </p:txBody>
      </p:sp>
    </p:spTree>
    <p:extLst>
      <p:ext uri="{BB962C8B-B14F-4D97-AF65-F5344CB8AC3E}">
        <p14:creationId xmlns:p14="http://schemas.microsoft.com/office/powerpoint/2010/main" val="11136732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smtClean="0"/>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4" name="Date Placeholder 3"/>
          <p:cNvSpPr>
            <a:spLocks noGrp="1"/>
          </p:cNvSpPr>
          <p:nvPr>
            <p:ph type="dt" sz="half" idx="10"/>
          </p:nvPr>
        </p:nvSpPr>
        <p:spPr/>
        <p:txBody>
          <a:bodyPr/>
          <a:lstStyle/>
          <a:p>
            <a:fld id="{D9DA382D-5B50-4A89-A42E-CD62D9C7C78D}" type="datetimeFigureOut">
              <a:rPr lang="en-US" smtClean="0"/>
              <a:t>7/23/2024</a:t>
            </a:fld>
            <a:endParaRPr lang="en-US"/>
          </a:p>
        </p:txBody>
      </p:sp>
      <p:sp>
        <p:nvSpPr>
          <p:cNvPr id="5" name="Footer Placeholder 4"/>
          <p:cNvSpPr>
            <a:spLocks noGrp="1"/>
          </p:cNvSpPr>
          <p:nvPr>
            <p:ph type="ftr" sz="quarter" idx="11"/>
          </p:nvPr>
        </p:nvSpPr>
        <p:spPr/>
        <p:txBody>
          <a:bodyPr/>
          <a:lstStyle/>
          <a:p>
            <a:endParaRPr lang="en-US"/>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1327C67A-1178-4EFD-8282-8BBC4B658078}" type="slidenum">
              <a:rPr lang="en-US" smtClean="0"/>
              <a:t>‹#›</a:t>
            </a:fld>
            <a:endParaRPr lang="en-US"/>
          </a:p>
        </p:txBody>
      </p:sp>
    </p:spTree>
    <p:extLst>
      <p:ext uri="{BB962C8B-B14F-4D97-AF65-F5344CB8AC3E}">
        <p14:creationId xmlns:p14="http://schemas.microsoft.com/office/powerpoint/2010/main" val="403070813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smtClean="0"/>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4" name="Date Placeholder 3"/>
          <p:cNvSpPr>
            <a:spLocks noGrp="1"/>
          </p:cNvSpPr>
          <p:nvPr>
            <p:ph type="dt" sz="half" idx="10"/>
          </p:nvPr>
        </p:nvSpPr>
        <p:spPr/>
        <p:txBody>
          <a:bodyPr/>
          <a:lstStyle/>
          <a:p>
            <a:fld id="{D9DA382D-5B50-4A89-A42E-CD62D9C7C78D}" type="datetimeFigureOut">
              <a:rPr lang="en-US" smtClean="0"/>
              <a:t>7/23/2024</a:t>
            </a:fld>
            <a:endParaRPr lang="en-US"/>
          </a:p>
        </p:txBody>
      </p:sp>
      <p:sp>
        <p:nvSpPr>
          <p:cNvPr id="5" name="Footer Placeholder 4"/>
          <p:cNvSpPr>
            <a:spLocks noGrp="1"/>
          </p:cNvSpPr>
          <p:nvPr>
            <p:ph type="ftr" sz="quarter" idx="11"/>
          </p:nvPr>
        </p:nvSpPr>
        <p:spPr/>
        <p:txBody>
          <a:bodyPr/>
          <a:lstStyle/>
          <a:p>
            <a:endParaRPr lang="en-US"/>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1327C67A-1178-4EFD-8282-8BBC4B658078}" type="slidenum">
              <a:rPr lang="en-US" smtClean="0"/>
              <a:t>‹#›</a:t>
            </a:fld>
            <a:endParaRPr lang="en-US"/>
          </a:p>
        </p:txBody>
      </p:sp>
    </p:spTree>
    <p:extLst>
      <p:ext uri="{BB962C8B-B14F-4D97-AF65-F5344CB8AC3E}">
        <p14:creationId xmlns:p14="http://schemas.microsoft.com/office/powerpoint/2010/main" val="147449616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D9DA382D-5B50-4A89-A42E-CD62D9C7C78D}" type="datetimeFigureOut">
              <a:rPr lang="en-US" smtClean="0"/>
              <a:t>7/23/2024</a:t>
            </a:fld>
            <a:endParaRPr lang="en-US"/>
          </a:p>
        </p:txBody>
      </p:sp>
      <p:sp>
        <p:nvSpPr>
          <p:cNvPr id="5" name="Footer Placeholder 4"/>
          <p:cNvSpPr>
            <a:spLocks noGrp="1"/>
          </p:cNvSpPr>
          <p:nvPr>
            <p:ph type="ftr" sz="quarter" idx="11"/>
          </p:nvPr>
        </p:nvSpPr>
        <p:spPr/>
        <p:txBody>
          <a:bodyPr/>
          <a:lstStyle/>
          <a:p>
            <a:endParaRPr lang="en-US"/>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1327C67A-1178-4EFD-8282-8BBC4B658078}" type="slidenum">
              <a:rPr lang="en-US" smtClean="0"/>
              <a:t>‹#›</a:t>
            </a:fld>
            <a:endParaRPr lang="en-US"/>
          </a:p>
        </p:txBody>
      </p:sp>
    </p:spTree>
    <p:extLst>
      <p:ext uri="{BB962C8B-B14F-4D97-AF65-F5344CB8AC3E}">
        <p14:creationId xmlns:p14="http://schemas.microsoft.com/office/powerpoint/2010/main" val="216041690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smtClean="0"/>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D9DA382D-5B50-4A89-A42E-CD62D9C7C78D}" type="datetimeFigureOut">
              <a:rPr lang="en-US" smtClean="0"/>
              <a:t>7/23/2024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327C67A-1178-4EFD-8282-8BBC4B658078}" type="slidenum">
              <a:rPr lang="en-US" smtClean="0"/>
              <a:t>‹#›</a:t>
            </a:fld>
            <a:endParaRPr lang="en-US"/>
          </a:p>
        </p:txBody>
      </p:sp>
    </p:spTree>
    <p:extLst>
      <p:ext uri="{BB962C8B-B14F-4D97-AF65-F5344CB8AC3E}">
        <p14:creationId xmlns:p14="http://schemas.microsoft.com/office/powerpoint/2010/main" val="36427823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smtClean="0"/>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D9DA382D-5B50-4A89-A42E-CD62D9C7C78D}" type="datetimeFigureOut">
              <a:rPr lang="en-US" smtClean="0"/>
              <a:t>7/23/2024</a:t>
            </a:fld>
            <a:endParaRPr lang="en-US"/>
          </a:p>
        </p:txBody>
      </p:sp>
      <p:sp>
        <p:nvSpPr>
          <p:cNvPr id="8" name="Footer Placeholder 7"/>
          <p:cNvSpPr>
            <a:spLocks noGrp="1"/>
          </p:cNvSpPr>
          <p:nvPr>
            <p:ph type="ftr" sz="quarter" idx="11"/>
          </p:nvPr>
        </p:nvSpPr>
        <p:spPr>
          <a:xfrm>
            <a:off x="561111" y="6391838"/>
            <a:ext cx="3644282" cy="304801"/>
          </a:xfrm>
        </p:spPr>
        <p:txBody>
          <a:bodyPr/>
          <a:lstStyle/>
          <a:p>
            <a:endParaRPr lang="en-US"/>
          </a:p>
        </p:txBody>
      </p:sp>
      <p:sp>
        <p:nvSpPr>
          <p:cNvPr id="9" name="Slide Number Placeholder 8"/>
          <p:cNvSpPr>
            <a:spLocks noGrp="1"/>
          </p:cNvSpPr>
          <p:nvPr>
            <p:ph type="sldNum" sz="quarter" idx="12"/>
          </p:nvPr>
        </p:nvSpPr>
        <p:spPr/>
        <p:txBody>
          <a:bodyPr/>
          <a:lstStyle/>
          <a:p>
            <a:fld id="{1327C67A-1178-4EFD-8282-8BBC4B658078}" type="slidenum">
              <a:rPr lang="en-US" smtClean="0"/>
              <a:t>‹#›</a:t>
            </a:fld>
            <a:endParaRPr lang="en-US"/>
          </a:p>
        </p:txBody>
      </p:sp>
    </p:spTree>
    <p:extLst>
      <p:ext uri="{BB962C8B-B14F-4D97-AF65-F5344CB8AC3E}">
        <p14:creationId xmlns:p14="http://schemas.microsoft.com/office/powerpoint/2010/main" val="236392334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D9DA382D-5B50-4A89-A42E-CD62D9C7C78D}" type="datetimeFigureOut">
              <a:rPr lang="en-US" smtClean="0"/>
              <a:t>7/23/2024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327C67A-1178-4EFD-8282-8BBC4B658078}" type="slidenum">
              <a:rPr lang="en-US" smtClean="0"/>
              <a:t>‹#›</a:t>
            </a:fld>
            <a:endParaRPr lang="en-US"/>
          </a:p>
        </p:txBody>
      </p:sp>
    </p:spTree>
    <p:extLst>
      <p:ext uri="{BB962C8B-B14F-4D97-AF65-F5344CB8AC3E}">
        <p14:creationId xmlns:p14="http://schemas.microsoft.com/office/powerpoint/2010/main" val="65877229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D9DA382D-5B50-4A89-A42E-CD62D9C7C78D}" type="datetimeFigureOut">
              <a:rPr lang="en-US" smtClean="0"/>
              <a:t>7/23/2024</a:t>
            </a:fld>
            <a:endParaRPr lang="en-US"/>
          </a:p>
        </p:txBody>
      </p:sp>
      <p:sp>
        <p:nvSpPr>
          <p:cNvPr id="5" name="Footer Placeholder 4"/>
          <p:cNvSpPr>
            <a:spLocks noGrp="1"/>
          </p:cNvSpPr>
          <p:nvPr>
            <p:ph type="ftr" sz="quarter" idx="11"/>
          </p:nvPr>
        </p:nvSpPr>
        <p:spPr/>
        <p:txBody>
          <a:bodyPr/>
          <a:lstStyle/>
          <a:p>
            <a:endParaRPr lang="en-US"/>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1327C67A-1178-4EFD-8282-8BBC4B658078}" type="slidenum">
              <a:rPr lang="en-US" smtClean="0"/>
              <a:t>‹#›</a:t>
            </a:fld>
            <a:endParaRPr lang="en-US"/>
          </a:p>
        </p:txBody>
      </p:sp>
    </p:spTree>
    <p:extLst>
      <p:ext uri="{BB962C8B-B14F-4D97-AF65-F5344CB8AC3E}">
        <p14:creationId xmlns:p14="http://schemas.microsoft.com/office/powerpoint/2010/main" val="33630585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9DA382D-5B50-4A89-A42E-CD62D9C7C78D}" type="datetimeFigureOut">
              <a:rPr lang="en-US" smtClean="0"/>
              <a:t>7/23/2024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327C67A-1178-4EFD-8282-8BBC4B658078}" type="slidenum">
              <a:rPr lang="en-US" smtClean="0"/>
              <a:t>‹#›</a:t>
            </a:fld>
            <a:endParaRPr lang="en-US"/>
          </a:p>
        </p:txBody>
      </p:sp>
    </p:spTree>
    <p:extLst>
      <p:ext uri="{BB962C8B-B14F-4D97-AF65-F5344CB8AC3E}">
        <p14:creationId xmlns:p14="http://schemas.microsoft.com/office/powerpoint/2010/main" val="38705111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D9DA382D-5B50-4A89-A42E-CD62D9C7C78D}" type="datetimeFigureOut">
              <a:rPr lang="en-US" smtClean="0"/>
              <a:t>7/23/2024</a:t>
            </a:fld>
            <a:endParaRPr lang="en-US"/>
          </a:p>
        </p:txBody>
      </p:sp>
      <p:sp>
        <p:nvSpPr>
          <p:cNvPr id="5" name="Footer Placeholder 4"/>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1327C67A-1178-4EFD-8282-8BBC4B658078}" type="slidenum">
              <a:rPr lang="en-US" smtClean="0"/>
              <a:t>‹#›</a:t>
            </a:fld>
            <a:endParaRPr lang="en-US"/>
          </a:p>
        </p:txBody>
      </p:sp>
    </p:spTree>
    <p:extLst>
      <p:ext uri="{BB962C8B-B14F-4D97-AF65-F5344CB8AC3E}">
        <p14:creationId xmlns:p14="http://schemas.microsoft.com/office/powerpoint/2010/main" val="23030855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D9DA382D-5B50-4A89-A42E-CD62D9C7C78D}" type="datetimeFigureOut">
              <a:rPr lang="en-US" smtClean="0"/>
              <a:t>7/23/2024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327C67A-1178-4EFD-8282-8BBC4B658078}" type="slidenum">
              <a:rPr lang="en-US" smtClean="0"/>
              <a:t>‹#›</a:t>
            </a:fld>
            <a:endParaRPr lang="en-US"/>
          </a:p>
        </p:txBody>
      </p:sp>
    </p:spTree>
    <p:extLst>
      <p:ext uri="{BB962C8B-B14F-4D97-AF65-F5344CB8AC3E}">
        <p14:creationId xmlns:p14="http://schemas.microsoft.com/office/powerpoint/2010/main" val="42237361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D9DA382D-5B50-4A89-A42E-CD62D9C7C78D}" type="datetimeFigureOut">
              <a:rPr lang="en-US" smtClean="0"/>
              <a:t>7/23/2024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327C67A-1178-4EFD-8282-8BBC4B658078}" type="slidenum">
              <a:rPr lang="en-US" smtClean="0"/>
              <a:t>‹#›</a:t>
            </a:fld>
            <a:endParaRPr lang="en-US"/>
          </a:p>
        </p:txBody>
      </p:sp>
    </p:spTree>
    <p:extLst>
      <p:ext uri="{BB962C8B-B14F-4D97-AF65-F5344CB8AC3E}">
        <p14:creationId xmlns:p14="http://schemas.microsoft.com/office/powerpoint/2010/main" val="25901140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D9DA382D-5B50-4A89-A42E-CD62D9C7C78D}" type="datetimeFigureOut">
              <a:rPr lang="en-US" smtClean="0"/>
              <a:t>7/23/2024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327C67A-1178-4EFD-8282-8BBC4B658078}" type="slidenum">
              <a:rPr lang="en-US" smtClean="0"/>
              <a:t>‹#›</a:t>
            </a:fld>
            <a:endParaRPr lang="en-US"/>
          </a:p>
        </p:txBody>
      </p:sp>
    </p:spTree>
    <p:extLst>
      <p:ext uri="{BB962C8B-B14F-4D97-AF65-F5344CB8AC3E}">
        <p14:creationId xmlns:p14="http://schemas.microsoft.com/office/powerpoint/2010/main" val="42064697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9DA382D-5B50-4A89-A42E-CD62D9C7C78D}" type="datetimeFigureOut">
              <a:rPr lang="en-US" smtClean="0"/>
              <a:t>7/23/2024</a:t>
            </a:fld>
            <a:endParaRPr lang="en-US"/>
          </a:p>
        </p:txBody>
      </p:sp>
      <p:sp>
        <p:nvSpPr>
          <p:cNvPr id="3" name="Footer Placeholder 2"/>
          <p:cNvSpPr>
            <a:spLocks noGrp="1"/>
          </p:cNvSpPr>
          <p:nvPr>
            <p:ph type="ftr" sz="quarter" idx="11"/>
          </p:nvPr>
        </p:nvSpPr>
        <p:spPr/>
        <p:txBody>
          <a:bodyPr/>
          <a:lstStyle/>
          <a:p>
            <a:endParaRPr lang="en-US"/>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1327C67A-1178-4EFD-8282-8BBC4B658078}" type="slidenum">
              <a:rPr lang="en-US" smtClean="0"/>
              <a:t>‹#›</a:t>
            </a:fld>
            <a:endParaRPr lang="en-US"/>
          </a:p>
        </p:txBody>
      </p:sp>
    </p:spTree>
    <p:extLst>
      <p:ext uri="{BB962C8B-B14F-4D97-AF65-F5344CB8AC3E}">
        <p14:creationId xmlns:p14="http://schemas.microsoft.com/office/powerpoint/2010/main" val="11341024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D9DA382D-5B50-4A89-A42E-CD62D9C7C78D}" type="datetimeFigureOut">
              <a:rPr lang="en-US" smtClean="0"/>
              <a:t>7/23/2024</a:t>
            </a:fld>
            <a:endParaRPr lang="en-US"/>
          </a:p>
        </p:txBody>
      </p:sp>
      <p:sp>
        <p:nvSpPr>
          <p:cNvPr id="6" name="Footer Placeholder 5"/>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1327C67A-1178-4EFD-8282-8BBC4B658078}" type="slidenum">
              <a:rPr lang="en-US" smtClean="0"/>
              <a:t>‹#›</a:t>
            </a:fld>
            <a:endParaRPr lang="en-US"/>
          </a:p>
        </p:txBody>
      </p:sp>
    </p:spTree>
    <p:extLst>
      <p:ext uri="{BB962C8B-B14F-4D97-AF65-F5344CB8AC3E}">
        <p14:creationId xmlns:p14="http://schemas.microsoft.com/office/powerpoint/2010/main" val="3939172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smtClean="0"/>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D9DA382D-5B50-4A89-A42E-CD62D9C7C78D}" type="datetimeFigureOut">
              <a:rPr lang="en-US" smtClean="0"/>
              <a:t>7/23/2024</a:t>
            </a:fld>
            <a:endParaRPr lang="en-US"/>
          </a:p>
        </p:txBody>
      </p:sp>
      <p:sp>
        <p:nvSpPr>
          <p:cNvPr id="6" name="Footer Placeholder 5"/>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1327C67A-1178-4EFD-8282-8BBC4B658078}" type="slidenum">
              <a:rPr lang="en-US" smtClean="0"/>
              <a:t>‹#›</a:t>
            </a:fld>
            <a:endParaRPr lang="en-US"/>
          </a:p>
        </p:txBody>
      </p:sp>
    </p:spTree>
    <p:extLst>
      <p:ext uri="{BB962C8B-B14F-4D97-AF65-F5344CB8AC3E}">
        <p14:creationId xmlns:p14="http://schemas.microsoft.com/office/powerpoint/2010/main" val="39967116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smtClean="0"/>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D9DA382D-5B50-4A89-A42E-CD62D9C7C78D}" type="datetimeFigureOut">
              <a:rPr lang="en-US" smtClean="0"/>
              <a:t>7/23/2024</a:t>
            </a:fld>
            <a:endParaRPr lang="en-US"/>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US"/>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1327C67A-1178-4EFD-8282-8BBC4B658078}" type="slidenum">
              <a:rPr lang="en-US" smtClean="0"/>
              <a:t>‹#›</a:t>
            </a:fld>
            <a:endParaRPr lang="en-US"/>
          </a:p>
        </p:txBody>
      </p:sp>
    </p:spTree>
    <p:extLst>
      <p:ext uri="{BB962C8B-B14F-4D97-AF65-F5344CB8AC3E}">
        <p14:creationId xmlns:p14="http://schemas.microsoft.com/office/powerpoint/2010/main" val="1943243898"/>
      </p:ext>
    </p:extLst>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 id="2147483726" r:id="rId12"/>
    <p:sldLayoutId id="2147483727" r:id="rId13"/>
    <p:sldLayoutId id="2147483728" r:id="rId14"/>
    <p:sldLayoutId id="2147483729" r:id="rId15"/>
    <p:sldLayoutId id="2147483730" r:id="rId16"/>
    <p:sldLayoutId id="2147483731" r:id="rId17"/>
  </p:sldLayoutIdLst>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8.xml"/><Relationship Id="rId4" Type="http://schemas.openxmlformats.org/officeDocument/2006/relationships/image" Target="../media/image28.png"/></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8.xml"/><Relationship Id="rId4" Type="http://schemas.openxmlformats.org/officeDocument/2006/relationships/image" Target="../media/image30.png"/></Relationships>
</file>

<file path=ppt/slides/_rels/slide12.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34.png"/><Relationship Id="rId11" Type="http://schemas.openxmlformats.org/officeDocument/2006/relationships/image" Target="../media/image39.png"/><Relationship Id="rId5" Type="http://schemas.openxmlformats.org/officeDocument/2006/relationships/image" Target="../media/image33.png"/><Relationship Id="rId10" Type="http://schemas.openxmlformats.org/officeDocument/2006/relationships/image" Target="../media/image38.png"/><Relationship Id="rId4" Type="http://schemas.openxmlformats.org/officeDocument/2006/relationships/image" Target="../media/image32.png"/><Relationship Id="rId9" Type="http://schemas.openxmlformats.org/officeDocument/2006/relationships/image" Target="../media/image37.png"/></Relationships>
</file>

<file path=ppt/slides/_rels/slide1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41.png"/></Relationships>
</file>

<file path=ppt/slides/_rels/slide14.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1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16.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image" Target="../media/image54.png"/><Relationship Id="rId5" Type="http://schemas.openxmlformats.org/officeDocument/2006/relationships/image" Target="../media/image53.png"/><Relationship Id="rId10" Type="http://schemas.openxmlformats.org/officeDocument/2006/relationships/image" Target="../media/image57.png"/><Relationship Id="rId4" Type="http://schemas.openxmlformats.org/officeDocument/2006/relationships/image" Target="../media/image52.png"/><Relationship Id="rId9" Type="http://schemas.openxmlformats.org/officeDocument/2006/relationships/image" Target="../media/image50.png"/></Relationships>
</file>

<file path=ppt/slides/_rels/slide1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5.xml"/><Relationship Id="rId1" Type="http://schemas.openxmlformats.org/officeDocument/2006/relationships/slideLayout" Target="../slideLayouts/slideLayout6.xml"/><Relationship Id="rId5" Type="http://schemas.openxmlformats.org/officeDocument/2006/relationships/image" Target="../media/image60.png"/><Relationship Id="rId4" Type="http://schemas.openxmlformats.org/officeDocument/2006/relationships/image" Target="../media/image59.png"/></Relationships>
</file>

<file path=ppt/slides/_rels/slide1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2.pn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6.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s/_rels/slide4.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1.png"/><Relationship Id="rId4" Type="http://schemas.openxmlformats.org/officeDocument/2006/relationships/image" Target="../media/image20.png"/></Relationships>
</file>

<file path=ppt/slides/_rels/slide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Experian Fraud Detection</a:t>
            </a:r>
            <a:endParaRPr lang="en-US" dirty="0"/>
          </a:p>
        </p:txBody>
      </p:sp>
      <p:sp>
        <p:nvSpPr>
          <p:cNvPr id="3" name="Subtitle 2"/>
          <p:cNvSpPr>
            <a:spLocks noGrp="1"/>
          </p:cNvSpPr>
          <p:nvPr>
            <p:ph type="subTitle" idx="1"/>
          </p:nvPr>
        </p:nvSpPr>
        <p:spPr/>
        <p:txBody>
          <a:bodyPr/>
          <a:lstStyle/>
          <a:p>
            <a:r>
              <a:rPr lang="en-US" dirty="0" smtClean="0"/>
              <a:t>Abraham Owodunni (ML </a:t>
            </a:r>
            <a:r>
              <a:rPr lang="en-US" dirty="0" err="1" smtClean="0"/>
              <a:t>Eng</a:t>
            </a:r>
            <a:r>
              <a:rPr lang="en-US" dirty="0" smtClean="0"/>
              <a:t>)</a:t>
            </a:r>
            <a:endParaRPr lang="en-US" dirty="0"/>
          </a:p>
        </p:txBody>
      </p:sp>
    </p:spTree>
    <p:extLst>
      <p:ext uri="{BB962C8B-B14F-4D97-AF65-F5344CB8AC3E}">
        <p14:creationId xmlns:p14="http://schemas.microsoft.com/office/powerpoint/2010/main" val="223182000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1600" dirty="0"/>
              <a:t>Distribution of </a:t>
            </a:r>
            <a:r>
              <a:rPr lang="en-US" sz="1600" dirty="0" smtClean="0"/>
              <a:t>Transaction (Male vs Female)</a:t>
            </a:r>
            <a:endParaRPr lang="en-US" sz="1600" dirty="0"/>
          </a:p>
        </p:txBody>
      </p:sp>
      <p:pic>
        <p:nvPicPr>
          <p:cNvPr id="5" name="Content Placeholder 4"/>
          <p:cNvPicPr>
            <a:picLocks noGrp="1" noChangeAspect="1"/>
          </p:cNvPicPr>
          <p:nvPr>
            <p:ph idx="1"/>
          </p:nvPr>
        </p:nvPicPr>
        <p:blipFill>
          <a:blip r:embed="rId3"/>
          <a:stretch>
            <a:fillRect/>
          </a:stretch>
        </p:blipFill>
        <p:spPr>
          <a:xfrm>
            <a:off x="6683742" y="824524"/>
            <a:ext cx="3570043" cy="2284108"/>
          </a:xfrm>
          <a:prstGeom prst="rect">
            <a:avLst/>
          </a:prstGeom>
        </p:spPr>
      </p:pic>
      <p:sp>
        <p:nvSpPr>
          <p:cNvPr id="4" name="Text Placeholder 3"/>
          <p:cNvSpPr>
            <a:spLocks noGrp="1"/>
          </p:cNvSpPr>
          <p:nvPr>
            <p:ph type="body" sz="half" idx="2"/>
          </p:nvPr>
        </p:nvSpPr>
        <p:spPr>
          <a:xfrm>
            <a:off x="1154955" y="3686910"/>
            <a:ext cx="2793158" cy="1076960"/>
          </a:xfrm>
        </p:spPr>
        <p:txBody>
          <a:bodyPr/>
          <a:lstStyle/>
          <a:p>
            <a:r>
              <a:rPr lang="en-US" dirty="0" smtClean="0"/>
              <a:t>Even with females slightly edging but when it comes to fraudulent transactions males edge it.</a:t>
            </a:r>
            <a:endParaRPr lang="en-US" dirty="0"/>
          </a:p>
        </p:txBody>
      </p:sp>
      <p:pic>
        <p:nvPicPr>
          <p:cNvPr id="6" name="Picture 5"/>
          <p:cNvPicPr>
            <a:picLocks noChangeAspect="1"/>
          </p:cNvPicPr>
          <p:nvPr/>
        </p:nvPicPr>
        <p:blipFill>
          <a:blip r:embed="rId4"/>
          <a:stretch>
            <a:fillRect/>
          </a:stretch>
        </p:blipFill>
        <p:spPr>
          <a:xfrm>
            <a:off x="6683742" y="3438155"/>
            <a:ext cx="3998058" cy="2672987"/>
          </a:xfrm>
          <a:prstGeom prst="rect">
            <a:avLst/>
          </a:prstGeom>
        </p:spPr>
      </p:pic>
    </p:spTree>
    <p:extLst>
      <p:ext uri="{BB962C8B-B14F-4D97-AF65-F5344CB8AC3E}">
        <p14:creationId xmlns:p14="http://schemas.microsoft.com/office/powerpoint/2010/main" val="3725144994"/>
      </p:ext>
    </p:extLst>
  </p:cSld>
  <p:clrMapOvr>
    <a:masterClrMapping/>
  </p:clrMapOvr>
  <mc:AlternateContent xmlns:mc="http://schemas.openxmlformats.org/markup-compatibility/2006">
    <mc:Choice xmlns:p14="http://schemas.microsoft.com/office/powerpoint/2010/main" Requires="p14">
      <p:transition spd="slow" p14:dur="1500">
        <p14:window dir="vert"/>
      </p:transition>
    </mc:Choice>
    <mc:Fallback>
      <p:transition spd="slow">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1600" dirty="0"/>
              <a:t>Distribution of </a:t>
            </a:r>
            <a:r>
              <a:rPr lang="en-US" sz="1600" dirty="0" smtClean="0"/>
              <a:t>Transaction (Monthly)</a:t>
            </a:r>
            <a:endParaRPr lang="en-US" sz="1600" dirty="0"/>
          </a:p>
        </p:txBody>
      </p:sp>
      <p:pic>
        <p:nvPicPr>
          <p:cNvPr id="5" name="Content Placeholder 4"/>
          <p:cNvPicPr>
            <a:picLocks noGrp="1" noChangeAspect="1"/>
          </p:cNvPicPr>
          <p:nvPr>
            <p:ph idx="1"/>
          </p:nvPr>
        </p:nvPicPr>
        <p:blipFill>
          <a:blip r:embed="rId3"/>
          <a:stretch>
            <a:fillRect/>
          </a:stretch>
        </p:blipFill>
        <p:spPr>
          <a:xfrm>
            <a:off x="6432062" y="931575"/>
            <a:ext cx="5147133" cy="2554086"/>
          </a:xfrm>
          <a:prstGeom prst="rect">
            <a:avLst/>
          </a:prstGeom>
        </p:spPr>
      </p:pic>
      <p:sp>
        <p:nvSpPr>
          <p:cNvPr id="4" name="Text Placeholder 3"/>
          <p:cNvSpPr>
            <a:spLocks noGrp="1"/>
          </p:cNvSpPr>
          <p:nvPr>
            <p:ph type="body" sz="half" idx="2"/>
          </p:nvPr>
        </p:nvSpPr>
        <p:spPr>
          <a:xfrm>
            <a:off x="1154955" y="3595759"/>
            <a:ext cx="2793158" cy="1280741"/>
          </a:xfrm>
        </p:spPr>
        <p:txBody>
          <a:bodyPr/>
          <a:lstStyle/>
          <a:p>
            <a:r>
              <a:rPr lang="en-US" dirty="0" smtClean="0"/>
              <a:t>January, February, March and October. We can introduce time series and investigate this months for events etc. </a:t>
            </a:r>
            <a:endParaRPr lang="en-US" dirty="0"/>
          </a:p>
        </p:txBody>
      </p:sp>
      <p:pic>
        <p:nvPicPr>
          <p:cNvPr id="6" name="Picture 5"/>
          <p:cNvPicPr>
            <a:picLocks noChangeAspect="1"/>
          </p:cNvPicPr>
          <p:nvPr/>
        </p:nvPicPr>
        <p:blipFill>
          <a:blip r:embed="rId4"/>
          <a:stretch>
            <a:fillRect/>
          </a:stretch>
        </p:blipFill>
        <p:spPr>
          <a:xfrm>
            <a:off x="6432062" y="3595759"/>
            <a:ext cx="5326550" cy="2643116"/>
          </a:xfrm>
          <a:prstGeom prst="rect">
            <a:avLst/>
          </a:prstGeom>
        </p:spPr>
      </p:pic>
    </p:spTree>
    <p:extLst>
      <p:ext uri="{BB962C8B-B14F-4D97-AF65-F5344CB8AC3E}">
        <p14:creationId xmlns:p14="http://schemas.microsoft.com/office/powerpoint/2010/main" val="605460295"/>
      </p:ext>
    </p:extLst>
  </p:cSld>
  <p:clrMapOvr>
    <a:masterClrMapping/>
  </p:clrMapOvr>
  <mc:AlternateContent xmlns:mc="http://schemas.openxmlformats.org/markup-compatibility/2006">
    <mc:Choice xmlns:p14="http://schemas.microsoft.com/office/powerpoint/2010/main" Requires="p14">
      <p:transition spd="slow" p14:dur="1500">
        <p14:window/>
      </p:transition>
    </mc:Choice>
    <mc:Fallback>
      <p:transition spd="slow">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49046" y="865208"/>
            <a:ext cx="8761413" cy="706964"/>
          </a:xfrm>
        </p:spPr>
        <p:txBody>
          <a:bodyPr>
            <a:normAutofit fontScale="90000"/>
          </a:bodyPr>
          <a:lstStyle/>
          <a:p>
            <a:pPr algn="ctr"/>
            <a:r>
              <a:rPr lang="en-US" dirty="0" smtClean="0"/>
              <a:t/>
            </a:r>
            <a:br>
              <a:rPr lang="en-US" dirty="0" smtClean="0"/>
            </a:br>
            <a:r>
              <a:rPr lang="en-US" dirty="0"/>
              <a:t/>
            </a:r>
            <a:br>
              <a:rPr lang="en-US" dirty="0"/>
            </a:br>
            <a:r>
              <a:rPr lang="en-US" dirty="0" smtClean="0"/>
              <a:t/>
            </a:r>
            <a:br>
              <a:rPr lang="en-US" dirty="0" smtClean="0"/>
            </a:br>
            <a:r>
              <a:rPr lang="en-US" dirty="0" smtClean="0"/>
              <a:t>Model Research</a:t>
            </a:r>
            <a:endParaRPr lang="en-US" dirty="0"/>
          </a:p>
        </p:txBody>
      </p:sp>
      <p:pic>
        <p:nvPicPr>
          <p:cNvPr id="4" name="Content Placeholder 3"/>
          <p:cNvPicPr>
            <a:picLocks noGrp="1" noChangeAspect="1"/>
          </p:cNvPicPr>
          <p:nvPr>
            <p:ph idx="1"/>
          </p:nvPr>
        </p:nvPicPr>
        <p:blipFill>
          <a:blip r:embed="rId3"/>
          <a:stretch>
            <a:fillRect/>
          </a:stretch>
        </p:blipFill>
        <p:spPr>
          <a:xfrm>
            <a:off x="5275876" y="617725"/>
            <a:ext cx="1000167" cy="1000167"/>
          </a:xfrm>
          <a:prstGeom prst="rect">
            <a:avLst/>
          </a:prstGeom>
        </p:spPr>
      </p:pic>
      <p:pic>
        <p:nvPicPr>
          <p:cNvPr id="5" name="Picture 4"/>
          <p:cNvPicPr>
            <a:picLocks noChangeAspect="1"/>
          </p:cNvPicPr>
          <p:nvPr/>
        </p:nvPicPr>
        <p:blipFill>
          <a:blip r:embed="rId4"/>
          <a:stretch>
            <a:fillRect/>
          </a:stretch>
        </p:blipFill>
        <p:spPr>
          <a:xfrm>
            <a:off x="2033433" y="3929061"/>
            <a:ext cx="1636194" cy="1636194"/>
          </a:xfrm>
          <a:prstGeom prst="rect">
            <a:avLst/>
          </a:prstGeom>
        </p:spPr>
      </p:pic>
      <p:pic>
        <p:nvPicPr>
          <p:cNvPr id="6" name="Picture 5"/>
          <p:cNvPicPr>
            <a:picLocks noChangeAspect="1"/>
          </p:cNvPicPr>
          <p:nvPr/>
        </p:nvPicPr>
        <p:blipFill>
          <a:blip r:embed="rId5"/>
          <a:stretch>
            <a:fillRect/>
          </a:stretch>
        </p:blipFill>
        <p:spPr>
          <a:xfrm>
            <a:off x="8823570" y="2527149"/>
            <a:ext cx="1219200" cy="1219200"/>
          </a:xfrm>
          <a:prstGeom prst="rect">
            <a:avLst/>
          </a:prstGeom>
        </p:spPr>
      </p:pic>
      <p:pic>
        <p:nvPicPr>
          <p:cNvPr id="7" name="Picture 6"/>
          <p:cNvPicPr>
            <a:picLocks noChangeAspect="1"/>
          </p:cNvPicPr>
          <p:nvPr/>
        </p:nvPicPr>
        <p:blipFill>
          <a:blip r:embed="rId6"/>
          <a:stretch>
            <a:fillRect/>
          </a:stretch>
        </p:blipFill>
        <p:spPr>
          <a:xfrm>
            <a:off x="869309" y="2527149"/>
            <a:ext cx="748627" cy="748627"/>
          </a:xfrm>
          <a:prstGeom prst="rect">
            <a:avLst/>
          </a:prstGeom>
        </p:spPr>
      </p:pic>
      <p:pic>
        <p:nvPicPr>
          <p:cNvPr id="8" name="Picture 7"/>
          <p:cNvPicPr>
            <a:picLocks noChangeAspect="1"/>
          </p:cNvPicPr>
          <p:nvPr/>
        </p:nvPicPr>
        <p:blipFill>
          <a:blip r:embed="rId7"/>
          <a:stretch>
            <a:fillRect/>
          </a:stretch>
        </p:blipFill>
        <p:spPr>
          <a:xfrm>
            <a:off x="838200" y="5609492"/>
            <a:ext cx="810846" cy="810846"/>
          </a:xfrm>
          <a:prstGeom prst="rect">
            <a:avLst/>
          </a:prstGeom>
        </p:spPr>
      </p:pic>
      <p:pic>
        <p:nvPicPr>
          <p:cNvPr id="9" name="Picture 8"/>
          <p:cNvPicPr>
            <a:picLocks noChangeAspect="1"/>
          </p:cNvPicPr>
          <p:nvPr/>
        </p:nvPicPr>
        <p:blipFill>
          <a:blip r:embed="rId8"/>
          <a:stretch>
            <a:fillRect/>
          </a:stretch>
        </p:blipFill>
        <p:spPr>
          <a:xfrm>
            <a:off x="3794369" y="2552546"/>
            <a:ext cx="820615" cy="820615"/>
          </a:xfrm>
          <a:prstGeom prst="rect">
            <a:avLst/>
          </a:prstGeom>
        </p:spPr>
      </p:pic>
      <p:pic>
        <p:nvPicPr>
          <p:cNvPr id="10" name="Picture 9"/>
          <p:cNvPicPr>
            <a:picLocks noChangeAspect="1"/>
          </p:cNvPicPr>
          <p:nvPr/>
        </p:nvPicPr>
        <p:blipFill>
          <a:blip r:embed="rId9"/>
          <a:stretch>
            <a:fillRect/>
          </a:stretch>
        </p:blipFill>
        <p:spPr>
          <a:xfrm>
            <a:off x="3805055" y="5642708"/>
            <a:ext cx="852914" cy="852914"/>
          </a:xfrm>
          <a:prstGeom prst="rect">
            <a:avLst/>
          </a:prstGeom>
        </p:spPr>
      </p:pic>
      <p:pic>
        <p:nvPicPr>
          <p:cNvPr id="11" name="Picture 10"/>
          <p:cNvPicPr>
            <a:picLocks noChangeAspect="1"/>
          </p:cNvPicPr>
          <p:nvPr/>
        </p:nvPicPr>
        <p:blipFill>
          <a:blip r:embed="rId10"/>
          <a:stretch>
            <a:fillRect/>
          </a:stretch>
        </p:blipFill>
        <p:spPr>
          <a:xfrm>
            <a:off x="7021943" y="3883655"/>
            <a:ext cx="1219200" cy="1219200"/>
          </a:xfrm>
          <a:prstGeom prst="rect">
            <a:avLst/>
          </a:prstGeom>
        </p:spPr>
      </p:pic>
      <p:pic>
        <p:nvPicPr>
          <p:cNvPr id="12" name="Picture 11"/>
          <p:cNvPicPr>
            <a:picLocks noChangeAspect="1"/>
          </p:cNvPicPr>
          <p:nvPr/>
        </p:nvPicPr>
        <p:blipFill>
          <a:blip r:embed="rId11"/>
          <a:stretch>
            <a:fillRect/>
          </a:stretch>
        </p:blipFill>
        <p:spPr>
          <a:xfrm>
            <a:off x="10134600" y="3952631"/>
            <a:ext cx="1219200" cy="1219200"/>
          </a:xfrm>
          <a:prstGeom prst="rect">
            <a:avLst/>
          </a:prstGeom>
        </p:spPr>
      </p:pic>
      <p:sp>
        <p:nvSpPr>
          <p:cNvPr id="13" name="Rectangle 12"/>
          <p:cNvSpPr/>
          <p:nvPr/>
        </p:nvSpPr>
        <p:spPr>
          <a:xfrm>
            <a:off x="2212697" y="3746349"/>
            <a:ext cx="1130822" cy="369332"/>
          </a:xfrm>
          <a:prstGeom prst="rect">
            <a:avLst/>
          </a:prstGeom>
        </p:spPr>
        <p:txBody>
          <a:bodyPr wrap="none">
            <a:spAutoFit/>
          </a:bodyPr>
          <a:lstStyle/>
          <a:p>
            <a:r>
              <a:rPr lang="en-US" b="1" dirty="0" smtClean="0"/>
              <a:t>Classifiers</a:t>
            </a:r>
            <a:endParaRPr lang="en-US" b="1" dirty="0"/>
          </a:p>
        </p:txBody>
      </p:sp>
      <p:sp>
        <p:nvSpPr>
          <p:cNvPr id="14" name="Rectangle 13"/>
          <p:cNvSpPr/>
          <p:nvPr/>
        </p:nvSpPr>
        <p:spPr>
          <a:xfrm>
            <a:off x="885695" y="3275776"/>
            <a:ext cx="763351" cy="369332"/>
          </a:xfrm>
          <a:prstGeom prst="rect">
            <a:avLst/>
          </a:prstGeom>
        </p:spPr>
        <p:txBody>
          <a:bodyPr wrap="none">
            <a:spAutoFit/>
          </a:bodyPr>
          <a:lstStyle/>
          <a:p>
            <a:r>
              <a:rPr lang="en-US" dirty="0" smtClean="0"/>
              <a:t>Linear</a:t>
            </a:r>
            <a:endParaRPr lang="en-US" dirty="0"/>
          </a:p>
        </p:txBody>
      </p:sp>
      <p:sp>
        <p:nvSpPr>
          <p:cNvPr id="15" name="Rectangle 14"/>
          <p:cNvSpPr/>
          <p:nvPr/>
        </p:nvSpPr>
        <p:spPr>
          <a:xfrm>
            <a:off x="631755" y="6368410"/>
            <a:ext cx="1223733" cy="369332"/>
          </a:xfrm>
          <a:prstGeom prst="rect">
            <a:avLst/>
          </a:prstGeom>
        </p:spPr>
        <p:txBody>
          <a:bodyPr wrap="none">
            <a:spAutoFit/>
          </a:bodyPr>
          <a:lstStyle/>
          <a:p>
            <a:r>
              <a:rPr lang="en-US" dirty="0"/>
              <a:t>Tree-Based</a:t>
            </a:r>
          </a:p>
        </p:txBody>
      </p:sp>
      <p:sp>
        <p:nvSpPr>
          <p:cNvPr id="16" name="Rectangle 15"/>
          <p:cNvSpPr/>
          <p:nvPr/>
        </p:nvSpPr>
        <p:spPr>
          <a:xfrm>
            <a:off x="3295102" y="3275776"/>
            <a:ext cx="1872820" cy="369332"/>
          </a:xfrm>
          <a:prstGeom prst="rect">
            <a:avLst/>
          </a:prstGeom>
        </p:spPr>
        <p:txBody>
          <a:bodyPr wrap="none">
            <a:spAutoFit/>
          </a:bodyPr>
          <a:lstStyle/>
          <a:p>
            <a:r>
              <a:rPr lang="en-US" dirty="0"/>
              <a:t>Gradient Boosting</a:t>
            </a:r>
          </a:p>
        </p:txBody>
      </p:sp>
      <p:sp>
        <p:nvSpPr>
          <p:cNvPr id="17" name="Rectangle 16"/>
          <p:cNvSpPr/>
          <p:nvPr/>
        </p:nvSpPr>
        <p:spPr>
          <a:xfrm>
            <a:off x="3669627" y="6368410"/>
            <a:ext cx="1123769" cy="369332"/>
          </a:xfrm>
          <a:prstGeom prst="rect">
            <a:avLst/>
          </a:prstGeom>
        </p:spPr>
        <p:txBody>
          <a:bodyPr wrap="none">
            <a:spAutoFit/>
          </a:bodyPr>
          <a:lstStyle/>
          <a:p>
            <a:r>
              <a:rPr lang="en-US" dirty="0" smtClean="0"/>
              <a:t>Clustering</a:t>
            </a:r>
            <a:endParaRPr lang="en-US" dirty="0"/>
          </a:p>
        </p:txBody>
      </p:sp>
      <p:sp>
        <p:nvSpPr>
          <p:cNvPr id="18" name="Rectangle 17"/>
          <p:cNvSpPr/>
          <p:nvPr/>
        </p:nvSpPr>
        <p:spPr>
          <a:xfrm>
            <a:off x="8896324" y="2113900"/>
            <a:ext cx="1093056" cy="369332"/>
          </a:xfrm>
          <a:prstGeom prst="rect">
            <a:avLst/>
          </a:prstGeom>
        </p:spPr>
        <p:txBody>
          <a:bodyPr wrap="none">
            <a:spAutoFit/>
          </a:bodyPr>
          <a:lstStyle/>
          <a:p>
            <a:r>
              <a:rPr lang="en-US" b="1" dirty="0"/>
              <a:t>Objective</a:t>
            </a:r>
          </a:p>
        </p:txBody>
      </p:sp>
      <p:sp>
        <p:nvSpPr>
          <p:cNvPr id="19" name="Rectangle 18"/>
          <p:cNvSpPr/>
          <p:nvPr/>
        </p:nvSpPr>
        <p:spPr>
          <a:xfrm>
            <a:off x="6955541" y="3514323"/>
            <a:ext cx="893578" cy="369332"/>
          </a:xfrm>
          <a:prstGeom prst="rect">
            <a:avLst/>
          </a:prstGeom>
        </p:spPr>
        <p:txBody>
          <a:bodyPr wrap="none">
            <a:spAutoFit/>
          </a:bodyPr>
          <a:lstStyle/>
          <a:p>
            <a:r>
              <a:rPr lang="en-US" dirty="0" smtClean="0"/>
              <a:t>Metrics</a:t>
            </a:r>
            <a:endParaRPr lang="en-US" dirty="0"/>
          </a:p>
        </p:txBody>
      </p:sp>
      <p:sp>
        <p:nvSpPr>
          <p:cNvPr id="20" name="Rectangle 19"/>
          <p:cNvSpPr/>
          <p:nvPr/>
        </p:nvSpPr>
        <p:spPr>
          <a:xfrm>
            <a:off x="9989380" y="3583299"/>
            <a:ext cx="1578830" cy="369332"/>
          </a:xfrm>
          <a:prstGeom prst="rect">
            <a:avLst/>
          </a:prstGeom>
        </p:spPr>
        <p:txBody>
          <a:bodyPr wrap="none">
            <a:spAutoFit/>
          </a:bodyPr>
          <a:lstStyle/>
          <a:p>
            <a:r>
              <a:rPr lang="en-US" dirty="0"/>
              <a:t>Considerations</a:t>
            </a:r>
          </a:p>
        </p:txBody>
      </p:sp>
      <p:sp>
        <p:nvSpPr>
          <p:cNvPr id="21" name="Rectangle 20"/>
          <p:cNvSpPr/>
          <p:nvPr/>
        </p:nvSpPr>
        <p:spPr>
          <a:xfrm>
            <a:off x="6443543" y="5240160"/>
            <a:ext cx="2942734" cy="738664"/>
          </a:xfrm>
          <a:prstGeom prst="rect">
            <a:avLst/>
          </a:prstGeom>
        </p:spPr>
        <p:txBody>
          <a:bodyPr wrap="square">
            <a:spAutoFit/>
          </a:bodyPr>
          <a:lstStyle/>
          <a:p>
            <a:pPr marL="285750" indent="-285750">
              <a:buFont typeface="Arial" panose="020B0604020202020204" pitchFamily="34" charset="0"/>
              <a:buChar char="•"/>
            </a:pPr>
            <a:r>
              <a:rPr lang="en-US" sz="1400" dirty="0" smtClean="0"/>
              <a:t>Accuracy </a:t>
            </a:r>
            <a:endParaRPr lang="en-US" sz="1400" dirty="0" smtClean="0"/>
          </a:p>
          <a:p>
            <a:pPr marL="285750" indent="-285750">
              <a:buFont typeface="Arial" panose="020B0604020202020204" pitchFamily="34" charset="0"/>
              <a:buChar char="•"/>
            </a:pPr>
            <a:r>
              <a:rPr lang="en-US" sz="1400" dirty="0" smtClean="0"/>
              <a:t>F1 </a:t>
            </a:r>
            <a:r>
              <a:rPr lang="en-US" sz="1400" dirty="0" smtClean="0"/>
              <a:t>(Recall </a:t>
            </a:r>
            <a:r>
              <a:rPr lang="en-US" sz="1400" dirty="0" smtClean="0"/>
              <a:t>&amp; </a:t>
            </a:r>
            <a:r>
              <a:rPr lang="en-US" sz="1400" dirty="0" smtClean="0"/>
              <a:t>Precision</a:t>
            </a:r>
            <a:r>
              <a:rPr lang="en-US" sz="1400" dirty="0" smtClean="0"/>
              <a:t>)</a:t>
            </a:r>
          </a:p>
          <a:p>
            <a:pPr marL="285750" indent="-285750">
              <a:buFont typeface="Arial" panose="020B0604020202020204" pitchFamily="34" charset="0"/>
              <a:buChar char="•"/>
            </a:pPr>
            <a:r>
              <a:rPr lang="en-US" sz="1400" dirty="0" smtClean="0"/>
              <a:t>AUC-ROC</a:t>
            </a:r>
            <a:endParaRPr lang="en-US" sz="1400" dirty="0"/>
          </a:p>
        </p:txBody>
      </p:sp>
      <p:sp>
        <p:nvSpPr>
          <p:cNvPr id="22" name="Rectangle 21"/>
          <p:cNvSpPr/>
          <p:nvPr/>
        </p:nvSpPr>
        <p:spPr>
          <a:xfrm>
            <a:off x="9386277" y="5240160"/>
            <a:ext cx="3364523" cy="738664"/>
          </a:xfrm>
          <a:prstGeom prst="rect">
            <a:avLst/>
          </a:prstGeom>
        </p:spPr>
        <p:txBody>
          <a:bodyPr wrap="square">
            <a:spAutoFit/>
          </a:bodyPr>
          <a:lstStyle/>
          <a:p>
            <a:pPr marL="285750" indent="-285750">
              <a:buFont typeface="Arial" panose="020B0604020202020204" pitchFamily="34" charset="0"/>
              <a:buChar char="•"/>
            </a:pPr>
            <a:r>
              <a:rPr lang="en-US" sz="1400" dirty="0" smtClean="0"/>
              <a:t>Speed</a:t>
            </a:r>
            <a:endParaRPr lang="en-US" sz="1400" dirty="0"/>
          </a:p>
          <a:p>
            <a:pPr marL="285750" indent="-285750">
              <a:buFont typeface="Arial" panose="020B0604020202020204" pitchFamily="34" charset="0"/>
              <a:buChar char="•"/>
            </a:pPr>
            <a:r>
              <a:rPr lang="en-US" sz="1400" dirty="0" smtClean="0"/>
              <a:t>Model interpretability</a:t>
            </a:r>
          </a:p>
          <a:p>
            <a:pPr marL="285750" indent="-285750">
              <a:buFont typeface="Arial" panose="020B0604020202020204" pitchFamily="34" charset="0"/>
              <a:buChar char="•"/>
            </a:pPr>
            <a:r>
              <a:rPr lang="en-US" sz="1400" dirty="0" smtClean="0"/>
              <a:t>Computational efficiency </a:t>
            </a:r>
            <a:endParaRPr lang="en-US" sz="1400" dirty="0"/>
          </a:p>
        </p:txBody>
      </p:sp>
    </p:spTree>
    <p:extLst>
      <p:ext uri="{BB962C8B-B14F-4D97-AF65-F5344CB8AC3E}">
        <p14:creationId xmlns:p14="http://schemas.microsoft.com/office/powerpoint/2010/main" val="1646055054"/>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fltVal val="0"/>
                                          </p:val>
                                        </p:tav>
                                        <p:tav tm="100000">
                                          <p:val>
                                            <p:strVal val="#ppt_w"/>
                                          </p:val>
                                        </p:tav>
                                      </p:tavLst>
                                    </p:anim>
                                    <p:anim calcmode="lin" valueType="num">
                                      <p:cBhvr>
                                        <p:cTn id="8" dur="500" fill="hold"/>
                                        <p:tgtEl>
                                          <p:spTgt spid="13"/>
                                        </p:tgtEl>
                                        <p:attrNameLst>
                                          <p:attrName>ppt_h</p:attrName>
                                        </p:attrNameLst>
                                      </p:cBhvr>
                                      <p:tavLst>
                                        <p:tav tm="0">
                                          <p:val>
                                            <p:fltVal val="0"/>
                                          </p:val>
                                        </p:tav>
                                        <p:tav tm="100000">
                                          <p:val>
                                            <p:strVal val="#ppt_h"/>
                                          </p:val>
                                        </p:tav>
                                      </p:tavLst>
                                    </p:anim>
                                    <p:animEffect transition="in" filter="fade">
                                      <p:cBhvr>
                                        <p:cTn id="9" dur="500"/>
                                        <p:tgtEl>
                                          <p:spTgt spid="13"/>
                                        </p:tgtEl>
                                      </p:cBhvr>
                                    </p:animEffect>
                                  </p:childTnLst>
                                </p:cTn>
                              </p:par>
                              <p:par>
                                <p:cTn id="10" presetID="53" presetClass="entr" presetSubtype="16"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500" fill="hold"/>
                                        <p:tgtEl>
                                          <p:spTgt spid="5"/>
                                        </p:tgtEl>
                                        <p:attrNameLst>
                                          <p:attrName>ppt_w</p:attrName>
                                        </p:attrNameLst>
                                      </p:cBhvr>
                                      <p:tavLst>
                                        <p:tav tm="0">
                                          <p:val>
                                            <p:fltVal val="0"/>
                                          </p:val>
                                        </p:tav>
                                        <p:tav tm="100000">
                                          <p:val>
                                            <p:strVal val="#ppt_w"/>
                                          </p:val>
                                        </p:tav>
                                      </p:tavLst>
                                    </p:anim>
                                    <p:anim calcmode="lin" valueType="num">
                                      <p:cBhvr>
                                        <p:cTn id="13" dur="500" fill="hold"/>
                                        <p:tgtEl>
                                          <p:spTgt spid="5"/>
                                        </p:tgtEl>
                                        <p:attrNameLst>
                                          <p:attrName>ppt_h</p:attrName>
                                        </p:attrNameLst>
                                      </p:cBhvr>
                                      <p:tavLst>
                                        <p:tav tm="0">
                                          <p:val>
                                            <p:fltVal val="0"/>
                                          </p:val>
                                        </p:tav>
                                        <p:tav tm="100000">
                                          <p:val>
                                            <p:strVal val="#ppt_h"/>
                                          </p:val>
                                        </p:tav>
                                      </p:tavLst>
                                    </p:anim>
                                    <p:animEffect transition="in" filter="fade">
                                      <p:cBhvr>
                                        <p:cTn id="14" dur="500"/>
                                        <p:tgtEl>
                                          <p:spTgt spid="5"/>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6" presetClass="entr" presetSubtype="16"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circle(in)">
                                      <p:cBhvr>
                                        <p:cTn id="27" dur="2000"/>
                                        <p:tgtEl>
                                          <p:spTgt spid="9"/>
                                        </p:tgtEl>
                                      </p:cBhvr>
                                    </p:animEffect>
                                  </p:childTnLst>
                                </p:cTn>
                              </p:par>
                              <p:par>
                                <p:cTn id="28" presetID="6" presetClass="entr" presetSubtype="16" fill="hold" grpId="0" nodeType="with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circle(in)">
                                      <p:cBhvr>
                                        <p:cTn id="30" dur="2000"/>
                                        <p:tgtEl>
                                          <p:spTgt spid="16"/>
                                        </p:tgtEl>
                                      </p:cBhvr>
                                    </p:animEffect>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fade">
                                      <p:cBhvr>
                                        <p:cTn id="35" dur="1000"/>
                                        <p:tgtEl>
                                          <p:spTgt spid="10"/>
                                        </p:tgtEl>
                                      </p:cBhvr>
                                    </p:animEffect>
                                    <p:anim calcmode="lin" valueType="num">
                                      <p:cBhvr>
                                        <p:cTn id="36" dur="1000" fill="hold"/>
                                        <p:tgtEl>
                                          <p:spTgt spid="10"/>
                                        </p:tgtEl>
                                        <p:attrNameLst>
                                          <p:attrName>ppt_x</p:attrName>
                                        </p:attrNameLst>
                                      </p:cBhvr>
                                      <p:tavLst>
                                        <p:tav tm="0">
                                          <p:val>
                                            <p:strVal val="#ppt_x"/>
                                          </p:val>
                                        </p:tav>
                                        <p:tav tm="100000">
                                          <p:val>
                                            <p:strVal val="#ppt_x"/>
                                          </p:val>
                                        </p:tav>
                                      </p:tavLst>
                                    </p:anim>
                                    <p:anim calcmode="lin" valueType="num">
                                      <p:cBhvr>
                                        <p:cTn id="37" dur="1000" fill="hold"/>
                                        <p:tgtEl>
                                          <p:spTgt spid="10"/>
                                        </p:tgtEl>
                                        <p:attrNameLst>
                                          <p:attrName>ppt_y</p:attrName>
                                        </p:attrNameLst>
                                      </p:cBhvr>
                                      <p:tavLst>
                                        <p:tav tm="0">
                                          <p:val>
                                            <p:strVal val="#ppt_y+.1"/>
                                          </p:val>
                                        </p:tav>
                                        <p:tav tm="100000">
                                          <p:val>
                                            <p:strVal val="#ppt_y"/>
                                          </p:val>
                                        </p:tav>
                                      </p:tavLst>
                                    </p:anim>
                                  </p:childTnLst>
                                </p:cTn>
                              </p:par>
                              <p:par>
                                <p:cTn id="38" presetID="42" presetClass="entr" presetSubtype="0" fill="hold" grpId="0" nodeType="with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fade">
                                      <p:cBhvr>
                                        <p:cTn id="40" dur="1000"/>
                                        <p:tgtEl>
                                          <p:spTgt spid="17"/>
                                        </p:tgtEl>
                                      </p:cBhvr>
                                    </p:animEffect>
                                    <p:anim calcmode="lin" valueType="num">
                                      <p:cBhvr>
                                        <p:cTn id="41" dur="1000" fill="hold"/>
                                        <p:tgtEl>
                                          <p:spTgt spid="17"/>
                                        </p:tgtEl>
                                        <p:attrNameLst>
                                          <p:attrName>ppt_x</p:attrName>
                                        </p:attrNameLst>
                                      </p:cBhvr>
                                      <p:tavLst>
                                        <p:tav tm="0">
                                          <p:val>
                                            <p:strVal val="#ppt_x"/>
                                          </p:val>
                                        </p:tav>
                                        <p:tav tm="100000">
                                          <p:val>
                                            <p:strVal val="#ppt_x"/>
                                          </p:val>
                                        </p:tav>
                                      </p:tavLst>
                                    </p:anim>
                                    <p:anim calcmode="lin" valueType="num">
                                      <p:cBhvr>
                                        <p:cTn id="42"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8"/>
                                        </p:tgtEl>
                                        <p:attrNameLst>
                                          <p:attrName>style.visibility</p:attrName>
                                        </p:attrNameLst>
                                      </p:cBhvr>
                                      <p:to>
                                        <p:strVal val="visible"/>
                                      </p:to>
                                    </p:set>
                                    <p:anim calcmode="lin" valueType="num">
                                      <p:cBhvr additive="base">
                                        <p:cTn id="47" dur="500" fill="hold"/>
                                        <p:tgtEl>
                                          <p:spTgt spid="8"/>
                                        </p:tgtEl>
                                        <p:attrNameLst>
                                          <p:attrName>ppt_x</p:attrName>
                                        </p:attrNameLst>
                                      </p:cBhvr>
                                      <p:tavLst>
                                        <p:tav tm="0">
                                          <p:val>
                                            <p:strVal val="#ppt_x"/>
                                          </p:val>
                                        </p:tav>
                                        <p:tav tm="100000">
                                          <p:val>
                                            <p:strVal val="#ppt_x"/>
                                          </p:val>
                                        </p:tav>
                                      </p:tavLst>
                                    </p:anim>
                                    <p:anim calcmode="lin" valueType="num">
                                      <p:cBhvr additive="base">
                                        <p:cTn id="48" dur="500" fill="hold"/>
                                        <p:tgtEl>
                                          <p:spTgt spid="8"/>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15"/>
                                        </p:tgtEl>
                                        <p:attrNameLst>
                                          <p:attrName>style.visibility</p:attrName>
                                        </p:attrNameLst>
                                      </p:cBhvr>
                                      <p:to>
                                        <p:strVal val="visible"/>
                                      </p:to>
                                    </p:set>
                                    <p:anim calcmode="lin" valueType="num">
                                      <p:cBhvr additive="base">
                                        <p:cTn id="51" dur="500" fill="hold"/>
                                        <p:tgtEl>
                                          <p:spTgt spid="15"/>
                                        </p:tgtEl>
                                        <p:attrNameLst>
                                          <p:attrName>ppt_x</p:attrName>
                                        </p:attrNameLst>
                                      </p:cBhvr>
                                      <p:tavLst>
                                        <p:tav tm="0">
                                          <p:val>
                                            <p:strVal val="#ppt_x"/>
                                          </p:val>
                                        </p:tav>
                                        <p:tav tm="100000">
                                          <p:val>
                                            <p:strVal val="#ppt_x"/>
                                          </p:val>
                                        </p:tav>
                                      </p:tavLst>
                                    </p:anim>
                                    <p:anim calcmode="lin" valueType="num">
                                      <p:cBhvr additive="base">
                                        <p:cTn id="52"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31" presetClass="entr" presetSubtype="0" fill="hold" nodeType="clickEffect">
                                  <p:stCondLst>
                                    <p:cond delay="0"/>
                                  </p:stCondLst>
                                  <p:childTnLst>
                                    <p:set>
                                      <p:cBhvr>
                                        <p:cTn id="56" dur="1" fill="hold">
                                          <p:stCondLst>
                                            <p:cond delay="0"/>
                                          </p:stCondLst>
                                        </p:cTn>
                                        <p:tgtEl>
                                          <p:spTgt spid="6"/>
                                        </p:tgtEl>
                                        <p:attrNameLst>
                                          <p:attrName>style.visibility</p:attrName>
                                        </p:attrNameLst>
                                      </p:cBhvr>
                                      <p:to>
                                        <p:strVal val="visible"/>
                                      </p:to>
                                    </p:set>
                                    <p:anim calcmode="lin" valueType="num">
                                      <p:cBhvr>
                                        <p:cTn id="57" dur="1000" fill="hold"/>
                                        <p:tgtEl>
                                          <p:spTgt spid="6"/>
                                        </p:tgtEl>
                                        <p:attrNameLst>
                                          <p:attrName>ppt_w</p:attrName>
                                        </p:attrNameLst>
                                      </p:cBhvr>
                                      <p:tavLst>
                                        <p:tav tm="0">
                                          <p:val>
                                            <p:fltVal val="0"/>
                                          </p:val>
                                        </p:tav>
                                        <p:tav tm="100000">
                                          <p:val>
                                            <p:strVal val="#ppt_w"/>
                                          </p:val>
                                        </p:tav>
                                      </p:tavLst>
                                    </p:anim>
                                    <p:anim calcmode="lin" valueType="num">
                                      <p:cBhvr>
                                        <p:cTn id="58" dur="1000" fill="hold"/>
                                        <p:tgtEl>
                                          <p:spTgt spid="6"/>
                                        </p:tgtEl>
                                        <p:attrNameLst>
                                          <p:attrName>ppt_h</p:attrName>
                                        </p:attrNameLst>
                                      </p:cBhvr>
                                      <p:tavLst>
                                        <p:tav tm="0">
                                          <p:val>
                                            <p:fltVal val="0"/>
                                          </p:val>
                                        </p:tav>
                                        <p:tav tm="100000">
                                          <p:val>
                                            <p:strVal val="#ppt_h"/>
                                          </p:val>
                                        </p:tav>
                                      </p:tavLst>
                                    </p:anim>
                                    <p:anim calcmode="lin" valueType="num">
                                      <p:cBhvr>
                                        <p:cTn id="59" dur="1000" fill="hold"/>
                                        <p:tgtEl>
                                          <p:spTgt spid="6"/>
                                        </p:tgtEl>
                                        <p:attrNameLst>
                                          <p:attrName>style.rotation</p:attrName>
                                        </p:attrNameLst>
                                      </p:cBhvr>
                                      <p:tavLst>
                                        <p:tav tm="0">
                                          <p:val>
                                            <p:fltVal val="90"/>
                                          </p:val>
                                        </p:tav>
                                        <p:tav tm="100000">
                                          <p:val>
                                            <p:fltVal val="0"/>
                                          </p:val>
                                        </p:tav>
                                      </p:tavLst>
                                    </p:anim>
                                    <p:animEffect transition="in" filter="fade">
                                      <p:cBhvr>
                                        <p:cTn id="60" dur="1000"/>
                                        <p:tgtEl>
                                          <p:spTgt spid="6"/>
                                        </p:tgtEl>
                                      </p:cBhvr>
                                    </p:animEffect>
                                  </p:childTnLst>
                                </p:cTn>
                              </p:par>
                              <p:par>
                                <p:cTn id="61" presetID="31" presetClass="entr" presetSubtype="0" fill="hold" grpId="0" nodeType="withEffect">
                                  <p:stCondLst>
                                    <p:cond delay="0"/>
                                  </p:stCondLst>
                                  <p:childTnLst>
                                    <p:set>
                                      <p:cBhvr>
                                        <p:cTn id="62" dur="1" fill="hold">
                                          <p:stCondLst>
                                            <p:cond delay="0"/>
                                          </p:stCondLst>
                                        </p:cTn>
                                        <p:tgtEl>
                                          <p:spTgt spid="18"/>
                                        </p:tgtEl>
                                        <p:attrNameLst>
                                          <p:attrName>style.visibility</p:attrName>
                                        </p:attrNameLst>
                                      </p:cBhvr>
                                      <p:to>
                                        <p:strVal val="visible"/>
                                      </p:to>
                                    </p:set>
                                    <p:anim calcmode="lin" valueType="num">
                                      <p:cBhvr>
                                        <p:cTn id="63" dur="1000" fill="hold"/>
                                        <p:tgtEl>
                                          <p:spTgt spid="18"/>
                                        </p:tgtEl>
                                        <p:attrNameLst>
                                          <p:attrName>ppt_w</p:attrName>
                                        </p:attrNameLst>
                                      </p:cBhvr>
                                      <p:tavLst>
                                        <p:tav tm="0">
                                          <p:val>
                                            <p:fltVal val="0"/>
                                          </p:val>
                                        </p:tav>
                                        <p:tav tm="100000">
                                          <p:val>
                                            <p:strVal val="#ppt_w"/>
                                          </p:val>
                                        </p:tav>
                                      </p:tavLst>
                                    </p:anim>
                                    <p:anim calcmode="lin" valueType="num">
                                      <p:cBhvr>
                                        <p:cTn id="64" dur="1000" fill="hold"/>
                                        <p:tgtEl>
                                          <p:spTgt spid="18"/>
                                        </p:tgtEl>
                                        <p:attrNameLst>
                                          <p:attrName>ppt_h</p:attrName>
                                        </p:attrNameLst>
                                      </p:cBhvr>
                                      <p:tavLst>
                                        <p:tav tm="0">
                                          <p:val>
                                            <p:fltVal val="0"/>
                                          </p:val>
                                        </p:tav>
                                        <p:tav tm="100000">
                                          <p:val>
                                            <p:strVal val="#ppt_h"/>
                                          </p:val>
                                        </p:tav>
                                      </p:tavLst>
                                    </p:anim>
                                    <p:anim calcmode="lin" valueType="num">
                                      <p:cBhvr>
                                        <p:cTn id="65" dur="1000" fill="hold"/>
                                        <p:tgtEl>
                                          <p:spTgt spid="18"/>
                                        </p:tgtEl>
                                        <p:attrNameLst>
                                          <p:attrName>style.rotation</p:attrName>
                                        </p:attrNameLst>
                                      </p:cBhvr>
                                      <p:tavLst>
                                        <p:tav tm="0">
                                          <p:val>
                                            <p:fltVal val="90"/>
                                          </p:val>
                                        </p:tav>
                                        <p:tav tm="100000">
                                          <p:val>
                                            <p:fltVal val="0"/>
                                          </p:val>
                                        </p:tav>
                                      </p:tavLst>
                                    </p:anim>
                                    <p:animEffect transition="in" filter="fade">
                                      <p:cBhvr>
                                        <p:cTn id="66" dur="1000"/>
                                        <p:tgtEl>
                                          <p:spTgt spid="18"/>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4" fill="hold" grpId="0" nodeType="clickEffect">
                                  <p:stCondLst>
                                    <p:cond delay="0"/>
                                  </p:stCondLst>
                                  <p:childTnLst>
                                    <p:set>
                                      <p:cBhvr>
                                        <p:cTn id="70" dur="1" fill="hold">
                                          <p:stCondLst>
                                            <p:cond delay="0"/>
                                          </p:stCondLst>
                                        </p:cTn>
                                        <p:tgtEl>
                                          <p:spTgt spid="19"/>
                                        </p:tgtEl>
                                        <p:attrNameLst>
                                          <p:attrName>style.visibility</p:attrName>
                                        </p:attrNameLst>
                                      </p:cBhvr>
                                      <p:to>
                                        <p:strVal val="visible"/>
                                      </p:to>
                                    </p:set>
                                    <p:animEffect transition="in" filter="wipe(down)">
                                      <p:cBhvr>
                                        <p:cTn id="71" dur="500"/>
                                        <p:tgtEl>
                                          <p:spTgt spid="19"/>
                                        </p:tgtEl>
                                      </p:cBhvr>
                                    </p:animEffect>
                                  </p:childTnLst>
                                </p:cTn>
                              </p:par>
                              <p:par>
                                <p:cTn id="72" presetID="22" presetClass="entr" presetSubtype="4" fill="hold" nodeType="withEffect">
                                  <p:stCondLst>
                                    <p:cond delay="0"/>
                                  </p:stCondLst>
                                  <p:childTnLst>
                                    <p:set>
                                      <p:cBhvr>
                                        <p:cTn id="73" dur="1" fill="hold">
                                          <p:stCondLst>
                                            <p:cond delay="0"/>
                                          </p:stCondLst>
                                        </p:cTn>
                                        <p:tgtEl>
                                          <p:spTgt spid="11"/>
                                        </p:tgtEl>
                                        <p:attrNameLst>
                                          <p:attrName>style.visibility</p:attrName>
                                        </p:attrNameLst>
                                      </p:cBhvr>
                                      <p:to>
                                        <p:strVal val="visible"/>
                                      </p:to>
                                    </p:set>
                                    <p:animEffect transition="in" filter="wipe(down)">
                                      <p:cBhvr>
                                        <p:cTn id="74" dur="500"/>
                                        <p:tgtEl>
                                          <p:spTgt spid="11"/>
                                        </p:tgtEl>
                                      </p:cBhvr>
                                    </p:animEffect>
                                  </p:childTnLst>
                                </p:cTn>
                              </p:par>
                            </p:childTnLst>
                          </p:cTn>
                        </p:par>
                      </p:childTnLst>
                    </p:cTn>
                  </p:par>
                  <p:par>
                    <p:cTn id="75" fill="hold">
                      <p:stCondLst>
                        <p:cond delay="indefinite"/>
                      </p:stCondLst>
                      <p:childTnLst>
                        <p:par>
                          <p:cTn id="76" fill="hold">
                            <p:stCondLst>
                              <p:cond delay="0"/>
                            </p:stCondLst>
                            <p:childTnLst>
                              <p:par>
                                <p:cTn id="77" presetID="2" presetClass="entr" presetSubtype="4" fill="hold" nodeType="clickEffect">
                                  <p:stCondLst>
                                    <p:cond delay="0"/>
                                  </p:stCondLst>
                                  <p:childTnLst>
                                    <p:set>
                                      <p:cBhvr>
                                        <p:cTn id="78" dur="1" fill="hold">
                                          <p:stCondLst>
                                            <p:cond delay="0"/>
                                          </p:stCondLst>
                                        </p:cTn>
                                        <p:tgtEl>
                                          <p:spTgt spid="21">
                                            <p:txEl>
                                              <p:pRg st="0" end="0"/>
                                            </p:txEl>
                                          </p:spTgt>
                                        </p:tgtEl>
                                        <p:attrNameLst>
                                          <p:attrName>style.visibility</p:attrName>
                                        </p:attrNameLst>
                                      </p:cBhvr>
                                      <p:to>
                                        <p:strVal val="visible"/>
                                      </p:to>
                                    </p:set>
                                    <p:anim calcmode="lin" valueType="num">
                                      <p:cBhvr additive="base">
                                        <p:cTn id="79" dur="500" fill="hold"/>
                                        <p:tgtEl>
                                          <p:spTgt spid="21">
                                            <p:txEl>
                                              <p:pRg st="0" end="0"/>
                                            </p:txEl>
                                          </p:spTgt>
                                        </p:tgtEl>
                                        <p:attrNameLst>
                                          <p:attrName>ppt_x</p:attrName>
                                        </p:attrNameLst>
                                      </p:cBhvr>
                                      <p:tavLst>
                                        <p:tav tm="0">
                                          <p:val>
                                            <p:strVal val="#ppt_x"/>
                                          </p:val>
                                        </p:tav>
                                        <p:tav tm="100000">
                                          <p:val>
                                            <p:strVal val="#ppt_x"/>
                                          </p:val>
                                        </p:tav>
                                      </p:tavLst>
                                    </p:anim>
                                    <p:anim calcmode="lin" valueType="num">
                                      <p:cBhvr additive="base">
                                        <p:cTn id="80" dur="500" fill="hold"/>
                                        <p:tgtEl>
                                          <p:spTgt spid="21">
                                            <p:txEl>
                                              <p:pRg st="0" end="0"/>
                                            </p:txEl>
                                          </p:spTgt>
                                        </p:tgtEl>
                                        <p:attrNameLst>
                                          <p:attrName>ppt_y</p:attrName>
                                        </p:attrNameLst>
                                      </p:cBhvr>
                                      <p:tavLst>
                                        <p:tav tm="0">
                                          <p:val>
                                            <p:strVal val="1+#ppt_h/2"/>
                                          </p:val>
                                        </p:tav>
                                        <p:tav tm="100000">
                                          <p:val>
                                            <p:strVal val="#ppt_y"/>
                                          </p:val>
                                        </p:tav>
                                      </p:tavLst>
                                    </p:anim>
                                  </p:childTnLst>
                                </p:cTn>
                              </p:par>
                              <p:par>
                                <p:cTn id="81" presetID="2" presetClass="entr" presetSubtype="4" fill="hold" nodeType="withEffect">
                                  <p:stCondLst>
                                    <p:cond delay="0"/>
                                  </p:stCondLst>
                                  <p:childTnLst>
                                    <p:set>
                                      <p:cBhvr>
                                        <p:cTn id="82" dur="1" fill="hold">
                                          <p:stCondLst>
                                            <p:cond delay="0"/>
                                          </p:stCondLst>
                                        </p:cTn>
                                        <p:tgtEl>
                                          <p:spTgt spid="21">
                                            <p:txEl>
                                              <p:pRg st="1" end="1"/>
                                            </p:txEl>
                                          </p:spTgt>
                                        </p:tgtEl>
                                        <p:attrNameLst>
                                          <p:attrName>style.visibility</p:attrName>
                                        </p:attrNameLst>
                                      </p:cBhvr>
                                      <p:to>
                                        <p:strVal val="visible"/>
                                      </p:to>
                                    </p:set>
                                    <p:anim calcmode="lin" valueType="num">
                                      <p:cBhvr additive="base">
                                        <p:cTn id="83" dur="500" fill="hold"/>
                                        <p:tgtEl>
                                          <p:spTgt spid="21">
                                            <p:txEl>
                                              <p:pRg st="1" end="1"/>
                                            </p:txEl>
                                          </p:spTgt>
                                        </p:tgtEl>
                                        <p:attrNameLst>
                                          <p:attrName>ppt_x</p:attrName>
                                        </p:attrNameLst>
                                      </p:cBhvr>
                                      <p:tavLst>
                                        <p:tav tm="0">
                                          <p:val>
                                            <p:strVal val="#ppt_x"/>
                                          </p:val>
                                        </p:tav>
                                        <p:tav tm="100000">
                                          <p:val>
                                            <p:strVal val="#ppt_x"/>
                                          </p:val>
                                        </p:tav>
                                      </p:tavLst>
                                    </p:anim>
                                    <p:anim calcmode="lin" valueType="num">
                                      <p:cBhvr additive="base">
                                        <p:cTn id="84" dur="500" fill="hold"/>
                                        <p:tgtEl>
                                          <p:spTgt spid="21">
                                            <p:txEl>
                                              <p:pRg st="1" end="1"/>
                                            </p:txEl>
                                          </p:spTgt>
                                        </p:tgtEl>
                                        <p:attrNameLst>
                                          <p:attrName>ppt_y</p:attrName>
                                        </p:attrNameLst>
                                      </p:cBhvr>
                                      <p:tavLst>
                                        <p:tav tm="0">
                                          <p:val>
                                            <p:strVal val="1+#ppt_h/2"/>
                                          </p:val>
                                        </p:tav>
                                        <p:tav tm="100000">
                                          <p:val>
                                            <p:strVal val="#ppt_y"/>
                                          </p:val>
                                        </p:tav>
                                      </p:tavLst>
                                    </p:anim>
                                  </p:childTnLst>
                                </p:cTn>
                              </p:par>
                              <p:par>
                                <p:cTn id="85" presetID="2" presetClass="entr" presetSubtype="4" fill="hold" nodeType="withEffect">
                                  <p:stCondLst>
                                    <p:cond delay="0"/>
                                  </p:stCondLst>
                                  <p:childTnLst>
                                    <p:set>
                                      <p:cBhvr>
                                        <p:cTn id="86" dur="1" fill="hold">
                                          <p:stCondLst>
                                            <p:cond delay="0"/>
                                          </p:stCondLst>
                                        </p:cTn>
                                        <p:tgtEl>
                                          <p:spTgt spid="21">
                                            <p:txEl>
                                              <p:pRg st="2" end="2"/>
                                            </p:txEl>
                                          </p:spTgt>
                                        </p:tgtEl>
                                        <p:attrNameLst>
                                          <p:attrName>style.visibility</p:attrName>
                                        </p:attrNameLst>
                                      </p:cBhvr>
                                      <p:to>
                                        <p:strVal val="visible"/>
                                      </p:to>
                                    </p:set>
                                    <p:anim calcmode="lin" valueType="num">
                                      <p:cBhvr additive="base">
                                        <p:cTn id="87" dur="500" fill="hold"/>
                                        <p:tgtEl>
                                          <p:spTgt spid="21">
                                            <p:txEl>
                                              <p:pRg st="2" end="2"/>
                                            </p:txEl>
                                          </p:spTgt>
                                        </p:tgtEl>
                                        <p:attrNameLst>
                                          <p:attrName>ppt_x</p:attrName>
                                        </p:attrNameLst>
                                      </p:cBhvr>
                                      <p:tavLst>
                                        <p:tav tm="0">
                                          <p:val>
                                            <p:strVal val="#ppt_x"/>
                                          </p:val>
                                        </p:tav>
                                        <p:tav tm="100000">
                                          <p:val>
                                            <p:strVal val="#ppt_x"/>
                                          </p:val>
                                        </p:tav>
                                      </p:tavLst>
                                    </p:anim>
                                    <p:anim calcmode="lin" valueType="num">
                                      <p:cBhvr additive="base">
                                        <p:cTn id="88" dur="500" fill="hold"/>
                                        <p:tgtEl>
                                          <p:spTgt spid="21">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89" fill="hold">
                      <p:stCondLst>
                        <p:cond delay="indefinite"/>
                      </p:stCondLst>
                      <p:childTnLst>
                        <p:par>
                          <p:cTn id="90" fill="hold">
                            <p:stCondLst>
                              <p:cond delay="0"/>
                            </p:stCondLst>
                            <p:childTnLst>
                              <p:par>
                                <p:cTn id="91" presetID="14" presetClass="entr" presetSubtype="10" fill="hold" nodeType="clickEffect">
                                  <p:stCondLst>
                                    <p:cond delay="0"/>
                                  </p:stCondLst>
                                  <p:childTnLst>
                                    <p:set>
                                      <p:cBhvr>
                                        <p:cTn id="92" dur="1" fill="hold">
                                          <p:stCondLst>
                                            <p:cond delay="0"/>
                                          </p:stCondLst>
                                        </p:cTn>
                                        <p:tgtEl>
                                          <p:spTgt spid="12"/>
                                        </p:tgtEl>
                                        <p:attrNameLst>
                                          <p:attrName>style.visibility</p:attrName>
                                        </p:attrNameLst>
                                      </p:cBhvr>
                                      <p:to>
                                        <p:strVal val="visible"/>
                                      </p:to>
                                    </p:set>
                                    <p:animEffect transition="in" filter="randombar(horizontal)">
                                      <p:cBhvr>
                                        <p:cTn id="93" dur="500"/>
                                        <p:tgtEl>
                                          <p:spTgt spid="12"/>
                                        </p:tgtEl>
                                      </p:cBhvr>
                                    </p:animEffect>
                                  </p:childTnLst>
                                </p:cTn>
                              </p:par>
                              <p:par>
                                <p:cTn id="94" presetID="14" presetClass="entr" presetSubtype="10" fill="hold" grpId="0" nodeType="withEffect">
                                  <p:stCondLst>
                                    <p:cond delay="0"/>
                                  </p:stCondLst>
                                  <p:childTnLst>
                                    <p:set>
                                      <p:cBhvr>
                                        <p:cTn id="95" dur="1" fill="hold">
                                          <p:stCondLst>
                                            <p:cond delay="0"/>
                                          </p:stCondLst>
                                        </p:cTn>
                                        <p:tgtEl>
                                          <p:spTgt spid="20"/>
                                        </p:tgtEl>
                                        <p:attrNameLst>
                                          <p:attrName>style.visibility</p:attrName>
                                        </p:attrNameLst>
                                      </p:cBhvr>
                                      <p:to>
                                        <p:strVal val="visible"/>
                                      </p:to>
                                    </p:set>
                                    <p:animEffect transition="in" filter="randombar(horizontal)">
                                      <p:cBhvr>
                                        <p:cTn id="96" dur="500"/>
                                        <p:tgtEl>
                                          <p:spTgt spid="20"/>
                                        </p:tgtEl>
                                      </p:cBhvr>
                                    </p:animEffect>
                                  </p:childTnLst>
                                </p:cTn>
                              </p:par>
                            </p:childTnLst>
                          </p:cTn>
                        </p:par>
                      </p:childTnLst>
                    </p:cTn>
                  </p:par>
                  <p:par>
                    <p:cTn id="97" fill="hold">
                      <p:stCondLst>
                        <p:cond delay="indefinite"/>
                      </p:stCondLst>
                      <p:childTnLst>
                        <p:par>
                          <p:cTn id="98" fill="hold">
                            <p:stCondLst>
                              <p:cond delay="0"/>
                            </p:stCondLst>
                            <p:childTnLst>
                              <p:par>
                                <p:cTn id="99" presetID="2" presetClass="entr" presetSubtype="4" fill="hold" nodeType="clickEffect">
                                  <p:stCondLst>
                                    <p:cond delay="0"/>
                                  </p:stCondLst>
                                  <p:childTnLst>
                                    <p:set>
                                      <p:cBhvr>
                                        <p:cTn id="100" dur="1" fill="hold">
                                          <p:stCondLst>
                                            <p:cond delay="0"/>
                                          </p:stCondLst>
                                        </p:cTn>
                                        <p:tgtEl>
                                          <p:spTgt spid="22">
                                            <p:txEl>
                                              <p:pRg st="0" end="0"/>
                                            </p:txEl>
                                          </p:spTgt>
                                        </p:tgtEl>
                                        <p:attrNameLst>
                                          <p:attrName>style.visibility</p:attrName>
                                        </p:attrNameLst>
                                      </p:cBhvr>
                                      <p:to>
                                        <p:strVal val="visible"/>
                                      </p:to>
                                    </p:set>
                                    <p:anim calcmode="lin" valueType="num">
                                      <p:cBhvr additive="base">
                                        <p:cTn id="101" dur="500" fill="hold"/>
                                        <p:tgtEl>
                                          <p:spTgt spid="22">
                                            <p:txEl>
                                              <p:pRg st="0" end="0"/>
                                            </p:txEl>
                                          </p:spTgt>
                                        </p:tgtEl>
                                        <p:attrNameLst>
                                          <p:attrName>ppt_x</p:attrName>
                                        </p:attrNameLst>
                                      </p:cBhvr>
                                      <p:tavLst>
                                        <p:tav tm="0">
                                          <p:val>
                                            <p:strVal val="#ppt_x"/>
                                          </p:val>
                                        </p:tav>
                                        <p:tav tm="100000">
                                          <p:val>
                                            <p:strVal val="#ppt_x"/>
                                          </p:val>
                                        </p:tav>
                                      </p:tavLst>
                                    </p:anim>
                                    <p:anim calcmode="lin" valueType="num">
                                      <p:cBhvr additive="base">
                                        <p:cTn id="102" dur="500" fill="hold"/>
                                        <p:tgtEl>
                                          <p:spTgt spid="22">
                                            <p:txEl>
                                              <p:pRg st="0" end="0"/>
                                            </p:txEl>
                                          </p:spTgt>
                                        </p:tgtEl>
                                        <p:attrNameLst>
                                          <p:attrName>ppt_y</p:attrName>
                                        </p:attrNameLst>
                                      </p:cBhvr>
                                      <p:tavLst>
                                        <p:tav tm="0">
                                          <p:val>
                                            <p:strVal val="1+#ppt_h/2"/>
                                          </p:val>
                                        </p:tav>
                                        <p:tav tm="100000">
                                          <p:val>
                                            <p:strVal val="#ppt_y"/>
                                          </p:val>
                                        </p:tav>
                                      </p:tavLst>
                                    </p:anim>
                                  </p:childTnLst>
                                </p:cTn>
                              </p:par>
                              <p:par>
                                <p:cTn id="103" presetID="2" presetClass="entr" presetSubtype="4" fill="hold" nodeType="withEffect">
                                  <p:stCondLst>
                                    <p:cond delay="0"/>
                                  </p:stCondLst>
                                  <p:childTnLst>
                                    <p:set>
                                      <p:cBhvr>
                                        <p:cTn id="104" dur="1" fill="hold">
                                          <p:stCondLst>
                                            <p:cond delay="0"/>
                                          </p:stCondLst>
                                        </p:cTn>
                                        <p:tgtEl>
                                          <p:spTgt spid="22">
                                            <p:txEl>
                                              <p:pRg st="1" end="1"/>
                                            </p:txEl>
                                          </p:spTgt>
                                        </p:tgtEl>
                                        <p:attrNameLst>
                                          <p:attrName>style.visibility</p:attrName>
                                        </p:attrNameLst>
                                      </p:cBhvr>
                                      <p:to>
                                        <p:strVal val="visible"/>
                                      </p:to>
                                    </p:set>
                                    <p:anim calcmode="lin" valueType="num">
                                      <p:cBhvr additive="base">
                                        <p:cTn id="105" dur="500" fill="hold"/>
                                        <p:tgtEl>
                                          <p:spTgt spid="22">
                                            <p:txEl>
                                              <p:pRg st="1" end="1"/>
                                            </p:txEl>
                                          </p:spTgt>
                                        </p:tgtEl>
                                        <p:attrNameLst>
                                          <p:attrName>ppt_x</p:attrName>
                                        </p:attrNameLst>
                                      </p:cBhvr>
                                      <p:tavLst>
                                        <p:tav tm="0">
                                          <p:val>
                                            <p:strVal val="#ppt_x"/>
                                          </p:val>
                                        </p:tav>
                                        <p:tav tm="100000">
                                          <p:val>
                                            <p:strVal val="#ppt_x"/>
                                          </p:val>
                                        </p:tav>
                                      </p:tavLst>
                                    </p:anim>
                                    <p:anim calcmode="lin" valueType="num">
                                      <p:cBhvr additive="base">
                                        <p:cTn id="106" dur="500" fill="hold"/>
                                        <p:tgtEl>
                                          <p:spTgt spid="22">
                                            <p:txEl>
                                              <p:pRg st="1" end="1"/>
                                            </p:txEl>
                                          </p:spTgt>
                                        </p:tgtEl>
                                        <p:attrNameLst>
                                          <p:attrName>ppt_y</p:attrName>
                                        </p:attrNameLst>
                                      </p:cBhvr>
                                      <p:tavLst>
                                        <p:tav tm="0">
                                          <p:val>
                                            <p:strVal val="1+#ppt_h/2"/>
                                          </p:val>
                                        </p:tav>
                                        <p:tav tm="100000">
                                          <p:val>
                                            <p:strVal val="#ppt_y"/>
                                          </p:val>
                                        </p:tav>
                                      </p:tavLst>
                                    </p:anim>
                                  </p:childTnLst>
                                </p:cTn>
                              </p:par>
                              <p:par>
                                <p:cTn id="107" presetID="2" presetClass="entr" presetSubtype="4" fill="hold" nodeType="withEffect">
                                  <p:stCondLst>
                                    <p:cond delay="0"/>
                                  </p:stCondLst>
                                  <p:childTnLst>
                                    <p:set>
                                      <p:cBhvr>
                                        <p:cTn id="108" dur="1" fill="hold">
                                          <p:stCondLst>
                                            <p:cond delay="0"/>
                                          </p:stCondLst>
                                        </p:cTn>
                                        <p:tgtEl>
                                          <p:spTgt spid="22">
                                            <p:txEl>
                                              <p:pRg st="2" end="2"/>
                                            </p:txEl>
                                          </p:spTgt>
                                        </p:tgtEl>
                                        <p:attrNameLst>
                                          <p:attrName>style.visibility</p:attrName>
                                        </p:attrNameLst>
                                      </p:cBhvr>
                                      <p:to>
                                        <p:strVal val="visible"/>
                                      </p:to>
                                    </p:set>
                                    <p:anim calcmode="lin" valueType="num">
                                      <p:cBhvr additive="base">
                                        <p:cTn id="109" dur="500" fill="hold"/>
                                        <p:tgtEl>
                                          <p:spTgt spid="22">
                                            <p:txEl>
                                              <p:pRg st="2" end="2"/>
                                            </p:txEl>
                                          </p:spTgt>
                                        </p:tgtEl>
                                        <p:attrNameLst>
                                          <p:attrName>ppt_x</p:attrName>
                                        </p:attrNameLst>
                                      </p:cBhvr>
                                      <p:tavLst>
                                        <p:tav tm="0">
                                          <p:val>
                                            <p:strVal val="#ppt_x"/>
                                          </p:val>
                                        </p:tav>
                                        <p:tav tm="100000">
                                          <p:val>
                                            <p:strVal val="#ppt_x"/>
                                          </p:val>
                                        </p:tav>
                                      </p:tavLst>
                                    </p:anim>
                                    <p:anim calcmode="lin" valueType="num">
                                      <p:cBhvr additive="base">
                                        <p:cTn id="110" dur="500" fill="hold"/>
                                        <p:tgtEl>
                                          <p:spTgt spid="22">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P spid="16" grpId="0"/>
      <p:bldP spid="17" grpId="0"/>
      <p:bldP spid="18" grpId="0"/>
      <p:bldP spid="19" grpId="0"/>
      <p:bldP spid="2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93434" y="1471508"/>
            <a:ext cx="8761413" cy="706964"/>
          </a:xfrm>
        </p:spPr>
        <p:txBody>
          <a:bodyPr/>
          <a:lstStyle/>
          <a:p>
            <a:pPr algn="ctr"/>
            <a:r>
              <a:rPr lang="en-US" dirty="0" smtClean="0"/>
              <a:t>Model Selection</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2286178035"/>
              </p:ext>
            </p:extLst>
          </p:nvPr>
        </p:nvGraphicFramePr>
        <p:xfrm>
          <a:off x="701040" y="2467928"/>
          <a:ext cx="7164755" cy="3073215"/>
        </p:xfrm>
        <a:graphic>
          <a:graphicData uri="http://schemas.openxmlformats.org/drawingml/2006/table">
            <a:tbl>
              <a:tblPr firstRow="1" bandRow="1">
                <a:tableStyleId>{073A0DAA-6AF3-43AB-8588-CEC1D06C72B9}</a:tableStyleId>
              </a:tblPr>
              <a:tblGrid>
                <a:gridCol w="1432951">
                  <a:extLst>
                    <a:ext uri="{9D8B030D-6E8A-4147-A177-3AD203B41FA5}">
                      <a16:colId xmlns:a16="http://schemas.microsoft.com/office/drawing/2014/main" val="2850350503"/>
                    </a:ext>
                  </a:extLst>
                </a:gridCol>
                <a:gridCol w="1432951">
                  <a:extLst>
                    <a:ext uri="{9D8B030D-6E8A-4147-A177-3AD203B41FA5}">
                      <a16:colId xmlns:a16="http://schemas.microsoft.com/office/drawing/2014/main" val="1556627915"/>
                    </a:ext>
                  </a:extLst>
                </a:gridCol>
                <a:gridCol w="1432951">
                  <a:extLst>
                    <a:ext uri="{9D8B030D-6E8A-4147-A177-3AD203B41FA5}">
                      <a16:colId xmlns:a16="http://schemas.microsoft.com/office/drawing/2014/main" val="3127882674"/>
                    </a:ext>
                  </a:extLst>
                </a:gridCol>
                <a:gridCol w="1432951">
                  <a:extLst>
                    <a:ext uri="{9D8B030D-6E8A-4147-A177-3AD203B41FA5}">
                      <a16:colId xmlns:a16="http://schemas.microsoft.com/office/drawing/2014/main" val="3849319295"/>
                    </a:ext>
                  </a:extLst>
                </a:gridCol>
                <a:gridCol w="1432951">
                  <a:extLst>
                    <a:ext uri="{9D8B030D-6E8A-4147-A177-3AD203B41FA5}">
                      <a16:colId xmlns:a16="http://schemas.microsoft.com/office/drawing/2014/main" val="1038504014"/>
                    </a:ext>
                  </a:extLst>
                </a:gridCol>
              </a:tblGrid>
              <a:tr h="506245">
                <a:tc>
                  <a:txBody>
                    <a:bodyPr/>
                    <a:lstStyle/>
                    <a:p>
                      <a:r>
                        <a:rPr lang="en-US" sz="1400" dirty="0" smtClean="0"/>
                        <a:t>Model</a:t>
                      </a:r>
                      <a:endParaRPr lang="en-US" sz="1400" dirty="0"/>
                    </a:p>
                  </a:txBody>
                  <a:tcPr/>
                </a:tc>
                <a:tc>
                  <a:txBody>
                    <a:bodyPr/>
                    <a:lstStyle/>
                    <a:p>
                      <a:r>
                        <a:rPr lang="en-US" sz="1400" dirty="0" smtClean="0"/>
                        <a:t>Precision</a:t>
                      </a:r>
                      <a:endParaRPr lang="en-US" sz="1400" dirty="0"/>
                    </a:p>
                  </a:txBody>
                  <a:tcPr/>
                </a:tc>
                <a:tc>
                  <a:txBody>
                    <a:bodyPr/>
                    <a:lstStyle/>
                    <a:p>
                      <a:r>
                        <a:rPr lang="en-US" sz="1400" dirty="0" smtClean="0"/>
                        <a:t>Recall</a:t>
                      </a:r>
                      <a:endParaRPr lang="en-US" sz="1400" dirty="0"/>
                    </a:p>
                  </a:txBody>
                  <a:tcPr/>
                </a:tc>
                <a:tc>
                  <a:txBody>
                    <a:bodyPr/>
                    <a:lstStyle/>
                    <a:p>
                      <a:r>
                        <a:rPr lang="en-US" sz="1400" dirty="0" smtClean="0"/>
                        <a:t>F1</a:t>
                      </a:r>
                      <a:endParaRPr lang="en-US" sz="1400" dirty="0"/>
                    </a:p>
                  </a:txBody>
                  <a:tcPr/>
                </a:tc>
                <a:tc>
                  <a:txBody>
                    <a:bodyPr/>
                    <a:lstStyle/>
                    <a:p>
                      <a:r>
                        <a:rPr lang="en-US" sz="1400" dirty="0" smtClean="0"/>
                        <a:t>Speed (seconds)</a:t>
                      </a:r>
                      <a:endParaRPr lang="en-US" sz="1400" dirty="0"/>
                    </a:p>
                  </a:txBody>
                  <a:tcPr/>
                </a:tc>
                <a:extLst>
                  <a:ext uri="{0D108BD9-81ED-4DB2-BD59-A6C34878D82A}">
                    <a16:rowId xmlns:a16="http://schemas.microsoft.com/office/drawing/2014/main" val="3852232002"/>
                  </a:ext>
                </a:extLst>
              </a:tr>
              <a:tr h="506245">
                <a:tc>
                  <a:txBody>
                    <a:bodyPr/>
                    <a:lstStyle/>
                    <a:p>
                      <a:r>
                        <a:rPr lang="en-US" sz="1400" dirty="0" smtClean="0"/>
                        <a:t>Logistic Regression</a:t>
                      </a:r>
                      <a:endParaRPr lang="en-US" sz="1400" dirty="0"/>
                    </a:p>
                  </a:txBody>
                  <a:tcPr/>
                </a:tc>
                <a:tc>
                  <a:txBody>
                    <a:bodyPr/>
                    <a:lstStyle/>
                    <a:p>
                      <a:pPr algn="ctr"/>
                      <a:r>
                        <a:rPr lang="en-US" sz="1400" b="0" i="0" kern="1200" dirty="0" smtClean="0">
                          <a:solidFill>
                            <a:schemeClr val="dk1"/>
                          </a:solidFill>
                          <a:effectLst/>
                          <a:latin typeface="+mn-lt"/>
                          <a:ea typeface="+mn-ea"/>
                          <a:cs typeface="+mn-cs"/>
                        </a:rPr>
                        <a:t>0.18</a:t>
                      </a:r>
                      <a:endParaRPr lang="en-US" sz="1400" dirty="0"/>
                    </a:p>
                  </a:txBody>
                  <a:tcPr/>
                </a:tc>
                <a:tc>
                  <a:txBody>
                    <a:bodyPr/>
                    <a:lstStyle/>
                    <a:p>
                      <a:pPr algn="ctr"/>
                      <a:r>
                        <a:rPr lang="en-US" sz="1400" b="0" i="0" kern="1200" dirty="0" smtClean="0">
                          <a:solidFill>
                            <a:schemeClr val="dk1"/>
                          </a:solidFill>
                          <a:effectLst/>
                          <a:latin typeface="+mn-lt"/>
                          <a:ea typeface="+mn-ea"/>
                          <a:cs typeface="+mn-cs"/>
                        </a:rPr>
                        <a:t>0.73</a:t>
                      </a:r>
                      <a:endParaRPr lang="en-US" sz="1400" dirty="0"/>
                    </a:p>
                  </a:txBody>
                  <a:tcPr/>
                </a:tc>
                <a:tc>
                  <a:txBody>
                    <a:bodyPr/>
                    <a:lstStyle/>
                    <a:p>
                      <a:pPr algn="ctr"/>
                      <a:r>
                        <a:rPr lang="en-US" sz="1400" b="0" i="0" kern="1200" dirty="0" smtClean="0">
                          <a:solidFill>
                            <a:schemeClr val="dk1"/>
                          </a:solidFill>
                          <a:effectLst/>
                          <a:latin typeface="+mn-lt"/>
                          <a:ea typeface="+mn-ea"/>
                          <a:cs typeface="+mn-cs"/>
                        </a:rPr>
                        <a:t>0.29</a:t>
                      </a:r>
                      <a:endParaRPr lang="en-US" sz="14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i="0" kern="1200" dirty="0" smtClean="0">
                          <a:solidFill>
                            <a:schemeClr val="dk1"/>
                          </a:solidFill>
                          <a:effectLst/>
                          <a:latin typeface="+mn-lt"/>
                          <a:ea typeface="+mn-ea"/>
                          <a:cs typeface="+mn-cs"/>
                        </a:rPr>
                        <a:t>9.4</a:t>
                      </a:r>
                      <a:endParaRPr lang="en-US" sz="1400" dirty="0" smtClean="0"/>
                    </a:p>
                    <a:p>
                      <a:pPr algn="ctr"/>
                      <a:endParaRPr lang="en-US" sz="1400" dirty="0"/>
                    </a:p>
                  </a:txBody>
                  <a:tcPr/>
                </a:tc>
                <a:extLst>
                  <a:ext uri="{0D108BD9-81ED-4DB2-BD59-A6C34878D82A}">
                    <a16:rowId xmlns:a16="http://schemas.microsoft.com/office/drawing/2014/main" val="2165670418"/>
                  </a:ext>
                </a:extLst>
              </a:tr>
              <a:tr h="506245">
                <a:tc>
                  <a:txBody>
                    <a:bodyPr/>
                    <a:lstStyle/>
                    <a:p>
                      <a:r>
                        <a:rPr lang="en-US" sz="1400" dirty="0" smtClean="0"/>
                        <a:t>Decision Tree</a:t>
                      </a:r>
                      <a:endParaRPr lang="en-US" sz="1400" dirty="0"/>
                    </a:p>
                  </a:txBody>
                  <a:tcPr/>
                </a:tc>
                <a:tc>
                  <a:txBody>
                    <a:bodyPr/>
                    <a:lstStyle/>
                    <a:p>
                      <a:pPr algn="ctr"/>
                      <a:r>
                        <a:rPr lang="en-US" sz="1400" b="0" i="0" kern="1200" dirty="0" smtClean="0">
                          <a:solidFill>
                            <a:schemeClr val="dk1"/>
                          </a:solidFill>
                          <a:effectLst/>
                          <a:latin typeface="+mn-lt"/>
                          <a:ea typeface="+mn-ea"/>
                          <a:cs typeface="+mn-cs"/>
                        </a:rPr>
                        <a:t>0.72</a:t>
                      </a:r>
                      <a:endParaRPr lang="en-US" sz="1400" dirty="0"/>
                    </a:p>
                  </a:txBody>
                  <a:tcPr/>
                </a:tc>
                <a:tc>
                  <a:txBody>
                    <a:bodyPr/>
                    <a:lstStyle/>
                    <a:p>
                      <a:pPr algn="ctr"/>
                      <a:r>
                        <a:rPr lang="en-US" sz="1400" b="0" i="0" kern="1200" dirty="0" smtClean="0">
                          <a:solidFill>
                            <a:schemeClr val="dk1"/>
                          </a:solidFill>
                          <a:effectLst/>
                          <a:latin typeface="+mn-lt"/>
                          <a:ea typeface="+mn-ea"/>
                          <a:cs typeface="+mn-cs"/>
                        </a:rPr>
                        <a:t>0.74</a:t>
                      </a:r>
                      <a:endParaRPr lang="en-US" sz="1400" dirty="0"/>
                    </a:p>
                  </a:txBody>
                  <a:tcPr/>
                </a:tc>
                <a:tc>
                  <a:txBody>
                    <a:bodyPr/>
                    <a:lstStyle/>
                    <a:p>
                      <a:pPr algn="ctr"/>
                      <a:r>
                        <a:rPr lang="en-US" sz="1400" b="0" i="0" kern="1200" dirty="0" smtClean="0">
                          <a:solidFill>
                            <a:schemeClr val="dk1"/>
                          </a:solidFill>
                          <a:effectLst/>
                          <a:latin typeface="+mn-lt"/>
                          <a:ea typeface="+mn-ea"/>
                          <a:cs typeface="+mn-cs"/>
                        </a:rPr>
                        <a:t>0.73</a:t>
                      </a:r>
                      <a:endParaRPr lang="en-US" sz="1400" dirty="0"/>
                    </a:p>
                  </a:txBody>
                  <a:tcPr/>
                </a:tc>
                <a:tc>
                  <a:txBody>
                    <a:bodyPr/>
                    <a:lstStyle/>
                    <a:p>
                      <a:pPr algn="ctr"/>
                      <a:r>
                        <a:rPr lang="en-US" sz="1400" b="0" i="0" kern="1200" dirty="0" smtClean="0">
                          <a:solidFill>
                            <a:schemeClr val="dk1"/>
                          </a:solidFill>
                          <a:effectLst/>
                          <a:latin typeface="+mn-lt"/>
                          <a:ea typeface="+mn-ea"/>
                          <a:cs typeface="+mn-cs"/>
                        </a:rPr>
                        <a:t>99.5</a:t>
                      </a:r>
                      <a:endParaRPr lang="en-US" sz="1400" dirty="0"/>
                    </a:p>
                  </a:txBody>
                  <a:tcPr/>
                </a:tc>
                <a:extLst>
                  <a:ext uri="{0D108BD9-81ED-4DB2-BD59-A6C34878D82A}">
                    <a16:rowId xmlns:a16="http://schemas.microsoft.com/office/drawing/2014/main" val="2950729374"/>
                  </a:ext>
                </a:extLst>
              </a:tr>
              <a:tr h="506245">
                <a:tc>
                  <a:txBody>
                    <a:bodyPr/>
                    <a:lstStyle/>
                    <a:p>
                      <a:r>
                        <a:rPr lang="en-US" sz="1400" dirty="0" smtClean="0"/>
                        <a:t>Random</a:t>
                      </a:r>
                      <a:r>
                        <a:rPr lang="en-US" sz="1400" baseline="0" dirty="0" smtClean="0"/>
                        <a:t> Forest</a:t>
                      </a:r>
                      <a:endParaRPr lang="en-US" sz="1400" dirty="0"/>
                    </a:p>
                  </a:txBody>
                  <a:tcPr/>
                </a:tc>
                <a:tc>
                  <a:txBody>
                    <a:bodyPr/>
                    <a:lstStyle/>
                    <a:p>
                      <a:pPr algn="ctr"/>
                      <a:r>
                        <a:rPr lang="en-US" sz="1400" b="0" i="0" kern="1200" dirty="0" smtClean="0">
                          <a:solidFill>
                            <a:schemeClr val="dk1"/>
                          </a:solidFill>
                          <a:effectLst/>
                          <a:latin typeface="+mn-lt"/>
                          <a:ea typeface="+mn-ea"/>
                          <a:cs typeface="+mn-cs"/>
                        </a:rPr>
                        <a:t>0.94</a:t>
                      </a:r>
                      <a:endParaRPr lang="en-US" sz="1400" dirty="0"/>
                    </a:p>
                  </a:txBody>
                  <a:tcPr/>
                </a:tc>
                <a:tc>
                  <a:txBody>
                    <a:bodyPr/>
                    <a:lstStyle/>
                    <a:p>
                      <a:pPr algn="ctr"/>
                      <a:r>
                        <a:rPr lang="en-US" sz="1400" b="0" i="0" kern="1200" dirty="0" smtClean="0">
                          <a:solidFill>
                            <a:schemeClr val="dk1"/>
                          </a:solidFill>
                          <a:effectLst/>
                          <a:latin typeface="+mn-lt"/>
                          <a:ea typeface="+mn-ea"/>
                          <a:cs typeface="+mn-cs"/>
                        </a:rPr>
                        <a:t>0.69</a:t>
                      </a:r>
                      <a:endParaRPr lang="en-US" sz="1400" dirty="0"/>
                    </a:p>
                  </a:txBody>
                  <a:tcPr/>
                </a:tc>
                <a:tc>
                  <a:txBody>
                    <a:bodyPr/>
                    <a:lstStyle/>
                    <a:p>
                      <a:pPr algn="ctr"/>
                      <a:r>
                        <a:rPr lang="en-US" sz="1400" b="0" i="0" kern="1200" dirty="0" smtClean="0">
                          <a:solidFill>
                            <a:schemeClr val="dk1"/>
                          </a:solidFill>
                          <a:effectLst/>
                          <a:latin typeface="+mn-lt"/>
                          <a:ea typeface="+mn-ea"/>
                          <a:cs typeface="+mn-cs"/>
                        </a:rPr>
                        <a:t>0.80</a:t>
                      </a:r>
                      <a:endParaRPr lang="en-US" sz="1400" dirty="0"/>
                    </a:p>
                  </a:txBody>
                  <a:tcPr/>
                </a:tc>
                <a:tc>
                  <a:txBody>
                    <a:bodyPr/>
                    <a:lstStyle/>
                    <a:p>
                      <a:pPr algn="ctr"/>
                      <a:r>
                        <a:rPr lang="en-US" sz="1400" b="0" i="0" kern="1200" dirty="0" smtClean="0">
                          <a:solidFill>
                            <a:schemeClr val="dk1"/>
                          </a:solidFill>
                          <a:effectLst/>
                          <a:latin typeface="+mn-lt"/>
                          <a:ea typeface="+mn-ea"/>
                          <a:cs typeface="+mn-cs"/>
                        </a:rPr>
                        <a:t>1838.8</a:t>
                      </a:r>
                      <a:endParaRPr lang="en-US" sz="1400" dirty="0"/>
                    </a:p>
                  </a:txBody>
                  <a:tcPr/>
                </a:tc>
                <a:extLst>
                  <a:ext uri="{0D108BD9-81ED-4DB2-BD59-A6C34878D82A}">
                    <a16:rowId xmlns:a16="http://schemas.microsoft.com/office/drawing/2014/main" val="3989716734"/>
                  </a:ext>
                </a:extLst>
              </a:tr>
              <a:tr h="506245">
                <a:tc>
                  <a:txBody>
                    <a:bodyPr/>
                    <a:lstStyle/>
                    <a:p>
                      <a:r>
                        <a:rPr lang="en-US" sz="1400" dirty="0" err="1" smtClean="0"/>
                        <a:t>XGBClassifier</a:t>
                      </a:r>
                      <a:endParaRPr lang="en-US" sz="1400" dirty="0"/>
                    </a:p>
                  </a:txBody>
                  <a:tcPr/>
                </a:tc>
                <a:tc>
                  <a:txBody>
                    <a:bodyPr/>
                    <a:lstStyle/>
                    <a:p>
                      <a:pPr algn="ctr"/>
                      <a:r>
                        <a:rPr lang="en-US" sz="1400" b="0" i="0" kern="1200" dirty="0" smtClean="0">
                          <a:solidFill>
                            <a:schemeClr val="dk1"/>
                          </a:solidFill>
                          <a:effectLst/>
                          <a:latin typeface="+mn-lt"/>
                          <a:ea typeface="+mn-ea"/>
                          <a:cs typeface="+mn-cs"/>
                        </a:rPr>
                        <a:t>0.92</a:t>
                      </a:r>
                      <a:endParaRPr lang="en-US" sz="1400" dirty="0"/>
                    </a:p>
                  </a:txBody>
                  <a:tcPr/>
                </a:tc>
                <a:tc>
                  <a:txBody>
                    <a:bodyPr/>
                    <a:lstStyle/>
                    <a:p>
                      <a:pPr algn="ctr"/>
                      <a:r>
                        <a:rPr lang="en-US" sz="1400" b="0" i="0" kern="1200" dirty="0" smtClean="0">
                          <a:solidFill>
                            <a:schemeClr val="dk1"/>
                          </a:solidFill>
                          <a:effectLst/>
                          <a:latin typeface="+mn-lt"/>
                          <a:ea typeface="+mn-ea"/>
                          <a:cs typeface="+mn-cs"/>
                        </a:rPr>
                        <a:t>0.77</a:t>
                      </a:r>
                      <a:endParaRPr lang="en-US" sz="1400" dirty="0"/>
                    </a:p>
                  </a:txBody>
                  <a:tcPr/>
                </a:tc>
                <a:tc>
                  <a:txBody>
                    <a:bodyPr/>
                    <a:lstStyle/>
                    <a:p>
                      <a:pPr algn="ctr"/>
                      <a:r>
                        <a:rPr lang="en-US" sz="1400" b="0" i="0" kern="1200" dirty="0" smtClean="0">
                          <a:solidFill>
                            <a:schemeClr val="dk1"/>
                          </a:solidFill>
                          <a:effectLst/>
                          <a:latin typeface="+mn-lt"/>
                          <a:ea typeface="+mn-ea"/>
                          <a:cs typeface="+mn-cs"/>
                        </a:rPr>
                        <a:t>0.84</a:t>
                      </a:r>
                      <a:endParaRPr lang="en-US" sz="1400" dirty="0"/>
                    </a:p>
                  </a:txBody>
                  <a:tcPr/>
                </a:tc>
                <a:tc>
                  <a:txBody>
                    <a:bodyPr/>
                    <a:lstStyle/>
                    <a:p>
                      <a:pPr algn="ctr"/>
                      <a:r>
                        <a:rPr lang="en-US" sz="1400" b="0" i="0" kern="1200" dirty="0" smtClean="0">
                          <a:solidFill>
                            <a:schemeClr val="dk1"/>
                          </a:solidFill>
                          <a:effectLst/>
                          <a:latin typeface="+mn-lt"/>
                          <a:ea typeface="+mn-ea"/>
                          <a:cs typeface="+mn-cs"/>
                        </a:rPr>
                        <a:t>8.2</a:t>
                      </a:r>
                      <a:endParaRPr lang="en-US" sz="1400" dirty="0" smtClean="0"/>
                    </a:p>
                  </a:txBody>
                  <a:tcPr/>
                </a:tc>
                <a:extLst>
                  <a:ext uri="{0D108BD9-81ED-4DB2-BD59-A6C34878D82A}">
                    <a16:rowId xmlns:a16="http://schemas.microsoft.com/office/drawing/2014/main" val="180434252"/>
                  </a:ext>
                </a:extLst>
              </a:tr>
              <a:tr h="506245">
                <a:tc>
                  <a:txBody>
                    <a:bodyPr/>
                    <a:lstStyle/>
                    <a:p>
                      <a:r>
                        <a:rPr lang="en-US" sz="1400" dirty="0" err="1" smtClean="0"/>
                        <a:t>CatBoost</a:t>
                      </a:r>
                      <a:endParaRPr lang="en-US" sz="1400" dirty="0"/>
                    </a:p>
                  </a:txBody>
                  <a:tcPr/>
                </a:tc>
                <a:tc>
                  <a:txBody>
                    <a:bodyPr/>
                    <a:lstStyle/>
                    <a:p>
                      <a:pPr algn="ctr"/>
                      <a:r>
                        <a:rPr lang="en-US" sz="1400" b="0" i="0" kern="1200" dirty="0" smtClean="0">
                          <a:solidFill>
                            <a:schemeClr val="dk1"/>
                          </a:solidFill>
                          <a:effectLst/>
                          <a:latin typeface="+mn-lt"/>
                          <a:ea typeface="+mn-ea"/>
                          <a:cs typeface="+mn-cs"/>
                        </a:rPr>
                        <a:t>0.91</a:t>
                      </a:r>
                      <a:endParaRPr lang="en-US" sz="1400" dirty="0"/>
                    </a:p>
                  </a:txBody>
                  <a:tcPr/>
                </a:tc>
                <a:tc>
                  <a:txBody>
                    <a:bodyPr/>
                    <a:lstStyle/>
                    <a:p>
                      <a:pPr algn="ctr"/>
                      <a:r>
                        <a:rPr lang="en-US" sz="1400" b="0" i="0" kern="1200" dirty="0" smtClean="0">
                          <a:solidFill>
                            <a:schemeClr val="dk1"/>
                          </a:solidFill>
                          <a:effectLst/>
                          <a:latin typeface="+mn-lt"/>
                          <a:ea typeface="+mn-ea"/>
                          <a:cs typeface="+mn-cs"/>
                        </a:rPr>
                        <a:t>0.76</a:t>
                      </a:r>
                      <a:endParaRPr lang="en-US" sz="1400" dirty="0"/>
                    </a:p>
                  </a:txBody>
                  <a:tcPr/>
                </a:tc>
                <a:tc>
                  <a:txBody>
                    <a:bodyPr/>
                    <a:lstStyle/>
                    <a:p>
                      <a:pPr algn="ctr"/>
                      <a:r>
                        <a:rPr lang="en-US" sz="1400" b="0" i="0" kern="1200" dirty="0" smtClean="0">
                          <a:solidFill>
                            <a:schemeClr val="dk1"/>
                          </a:solidFill>
                          <a:effectLst/>
                          <a:latin typeface="+mn-lt"/>
                          <a:ea typeface="+mn-ea"/>
                          <a:cs typeface="+mn-cs"/>
                        </a:rPr>
                        <a:t>0.83</a:t>
                      </a:r>
                      <a:endParaRPr lang="en-US" sz="1400" dirty="0"/>
                    </a:p>
                  </a:txBody>
                  <a:tcPr/>
                </a:tc>
                <a:tc>
                  <a:txBody>
                    <a:bodyPr/>
                    <a:lstStyle/>
                    <a:p>
                      <a:pPr algn="ctr"/>
                      <a:r>
                        <a:rPr lang="en-US" sz="1400" b="0" i="0" kern="1200" dirty="0" smtClean="0">
                          <a:solidFill>
                            <a:schemeClr val="dk1"/>
                          </a:solidFill>
                          <a:effectLst/>
                          <a:latin typeface="+mn-lt"/>
                          <a:ea typeface="+mn-ea"/>
                          <a:cs typeface="+mn-cs"/>
                        </a:rPr>
                        <a:t>448.8</a:t>
                      </a:r>
                      <a:endParaRPr lang="en-US" sz="1400" dirty="0" smtClean="0"/>
                    </a:p>
                  </a:txBody>
                  <a:tcPr/>
                </a:tc>
                <a:extLst>
                  <a:ext uri="{0D108BD9-81ED-4DB2-BD59-A6C34878D82A}">
                    <a16:rowId xmlns:a16="http://schemas.microsoft.com/office/drawing/2014/main" val="1575026936"/>
                  </a:ext>
                </a:extLst>
              </a:tr>
            </a:tbl>
          </a:graphicData>
        </a:graphic>
      </p:graphicFrame>
      <p:pic>
        <p:nvPicPr>
          <p:cNvPr id="4" name="Picture 3"/>
          <p:cNvPicPr>
            <a:picLocks noChangeAspect="1"/>
          </p:cNvPicPr>
          <p:nvPr/>
        </p:nvPicPr>
        <p:blipFill>
          <a:blip r:embed="rId3"/>
          <a:stretch>
            <a:fillRect/>
          </a:stretch>
        </p:blipFill>
        <p:spPr>
          <a:xfrm>
            <a:off x="9487876" y="2317148"/>
            <a:ext cx="695569" cy="695569"/>
          </a:xfrm>
          <a:prstGeom prst="rect">
            <a:avLst/>
          </a:prstGeom>
        </p:spPr>
      </p:pic>
      <p:pic>
        <p:nvPicPr>
          <p:cNvPr id="5" name="Picture 4"/>
          <p:cNvPicPr>
            <a:picLocks noChangeAspect="1"/>
          </p:cNvPicPr>
          <p:nvPr/>
        </p:nvPicPr>
        <p:blipFill>
          <a:blip r:embed="rId4"/>
          <a:stretch>
            <a:fillRect/>
          </a:stretch>
        </p:blipFill>
        <p:spPr>
          <a:xfrm>
            <a:off x="8795008" y="3012717"/>
            <a:ext cx="2022511" cy="2007531"/>
          </a:xfrm>
          <a:prstGeom prst="rect">
            <a:avLst/>
          </a:prstGeom>
        </p:spPr>
      </p:pic>
      <p:sp>
        <p:nvSpPr>
          <p:cNvPr id="6" name="Rectangle 5"/>
          <p:cNvSpPr/>
          <p:nvPr/>
        </p:nvSpPr>
        <p:spPr>
          <a:xfrm>
            <a:off x="9102833" y="4835582"/>
            <a:ext cx="1437766" cy="369332"/>
          </a:xfrm>
          <a:prstGeom prst="rect">
            <a:avLst/>
          </a:prstGeom>
        </p:spPr>
        <p:txBody>
          <a:bodyPr wrap="none">
            <a:spAutoFit/>
          </a:bodyPr>
          <a:lstStyle/>
          <a:p>
            <a:r>
              <a:rPr lang="en-US" b="1" dirty="0" err="1"/>
              <a:t>XGBClassifier</a:t>
            </a:r>
            <a:endParaRPr lang="en-US" b="1" dirty="0"/>
          </a:p>
        </p:txBody>
      </p:sp>
    </p:spTree>
    <p:extLst>
      <p:ext uri="{BB962C8B-B14F-4D97-AF65-F5344CB8AC3E}">
        <p14:creationId xmlns:p14="http://schemas.microsoft.com/office/powerpoint/2010/main" val="132071796"/>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3"/>
                                        </p:tgtEl>
                                      </p:cBhvr>
                                    </p:animEffect>
                                    <p:animScale>
                                      <p:cBhvr>
                                        <p:cTn id="7" dur="250" autoRev="1" fill="hold"/>
                                        <p:tgtEl>
                                          <p:spTgt spid="3"/>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31"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1000" fill="hold"/>
                                        <p:tgtEl>
                                          <p:spTgt spid="5"/>
                                        </p:tgtEl>
                                        <p:attrNameLst>
                                          <p:attrName>ppt_w</p:attrName>
                                        </p:attrNameLst>
                                      </p:cBhvr>
                                      <p:tavLst>
                                        <p:tav tm="0">
                                          <p:val>
                                            <p:fltVal val="0"/>
                                          </p:val>
                                        </p:tav>
                                        <p:tav tm="100000">
                                          <p:val>
                                            <p:strVal val="#ppt_w"/>
                                          </p:val>
                                        </p:tav>
                                      </p:tavLst>
                                    </p:anim>
                                    <p:anim calcmode="lin" valueType="num">
                                      <p:cBhvr>
                                        <p:cTn id="13" dur="1000" fill="hold"/>
                                        <p:tgtEl>
                                          <p:spTgt spid="5"/>
                                        </p:tgtEl>
                                        <p:attrNameLst>
                                          <p:attrName>ppt_h</p:attrName>
                                        </p:attrNameLst>
                                      </p:cBhvr>
                                      <p:tavLst>
                                        <p:tav tm="0">
                                          <p:val>
                                            <p:fltVal val="0"/>
                                          </p:val>
                                        </p:tav>
                                        <p:tav tm="100000">
                                          <p:val>
                                            <p:strVal val="#ppt_h"/>
                                          </p:val>
                                        </p:tav>
                                      </p:tavLst>
                                    </p:anim>
                                    <p:anim calcmode="lin" valueType="num">
                                      <p:cBhvr>
                                        <p:cTn id="14" dur="1000" fill="hold"/>
                                        <p:tgtEl>
                                          <p:spTgt spid="5"/>
                                        </p:tgtEl>
                                        <p:attrNameLst>
                                          <p:attrName>style.rotation</p:attrName>
                                        </p:attrNameLst>
                                      </p:cBhvr>
                                      <p:tavLst>
                                        <p:tav tm="0">
                                          <p:val>
                                            <p:fltVal val="90"/>
                                          </p:val>
                                        </p:tav>
                                        <p:tav tm="100000">
                                          <p:val>
                                            <p:fltVal val="0"/>
                                          </p:val>
                                        </p:tav>
                                      </p:tavLst>
                                    </p:anim>
                                    <p:animEffect transition="in" filter="fade">
                                      <p:cBhvr>
                                        <p:cTn id="15" dur="1000"/>
                                        <p:tgtEl>
                                          <p:spTgt spid="5"/>
                                        </p:tgtEl>
                                      </p:cBhvr>
                                    </p:animEffect>
                                  </p:childTnLst>
                                </p:cTn>
                              </p:par>
                              <p:par>
                                <p:cTn id="16" presetID="31" presetClass="entr" presetSubtype="0" fill="hold" nodeType="with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p:cTn id="18" dur="1000" fill="hold"/>
                                        <p:tgtEl>
                                          <p:spTgt spid="4"/>
                                        </p:tgtEl>
                                        <p:attrNameLst>
                                          <p:attrName>ppt_w</p:attrName>
                                        </p:attrNameLst>
                                      </p:cBhvr>
                                      <p:tavLst>
                                        <p:tav tm="0">
                                          <p:val>
                                            <p:fltVal val="0"/>
                                          </p:val>
                                        </p:tav>
                                        <p:tav tm="100000">
                                          <p:val>
                                            <p:strVal val="#ppt_w"/>
                                          </p:val>
                                        </p:tav>
                                      </p:tavLst>
                                    </p:anim>
                                    <p:anim calcmode="lin" valueType="num">
                                      <p:cBhvr>
                                        <p:cTn id="19" dur="1000" fill="hold"/>
                                        <p:tgtEl>
                                          <p:spTgt spid="4"/>
                                        </p:tgtEl>
                                        <p:attrNameLst>
                                          <p:attrName>ppt_h</p:attrName>
                                        </p:attrNameLst>
                                      </p:cBhvr>
                                      <p:tavLst>
                                        <p:tav tm="0">
                                          <p:val>
                                            <p:fltVal val="0"/>
                                          </p:val>
                                        </p:tav>
                                        <p:tav tm="100000">
                                          <p:val>
                                            <p:strVal val="#ppt_h"/>
                                          </p:val>
                                        </p:tav>
                                      </p:tavLst>
                                    </p:anim>
                                    <p:anim calcmode="lin" valueType="num">
                                      <p:cBhvr>
                                        <p:cTn id="20" dur="1000" fill="hold"/>
                                        <p:tgtEl>
                                          <p:spTgt spid="4"/>
                                        </p:tgtEl>
                                        <p:attrNameLst>
                                          <p:attrName>style.rotation</p:attrName>
                                        </p:attrNameLst>
                                      </p:cBhvr>
                                      <p:tavLst>
                                        <p:tav tm="0">
                                          <p:val>
                                            <p:fltVal val="90"/>
                                          </p:val>
                                        </p:tav>
                                        <p:tav tm="100000">
                                          <p:val>
                                            <p:fltVal val="0"/>
                                          </p:val>
                                        </p:tav>
                                      </p:tavLst>
                                    </p:anim>
                                    <p:animEffect transition="in" filter="fade">
                                      <p:cBhvr>
                                        <p:cTn id="21" dur="1000"/>
                                        <p:tgtEl>
                                          <p:spTgt spid="4"/>
                                        </p:tgtEl>
                                      </p:cBhvr>
                                    </p:animEffect>
                                  </p:childTnLst>
                                </p:cTn>
                              </p:par>
                              <p:par>
                                <p:cTn id="22" presetID="31" presetClass="entr" presetSubtype="0" fill="hold" grpId="0" nodeType="withEffect">
                                  <p:stCondLst>
                                    <p:cond delay="0"/>
                                  </p:stCondLst>
                                  <p:childTnLst>
                                    <p:set>
                                      <p:cBhvr>
                                        <p:cTn id="23" dur="1" fill="hold">
                                          <p:stCondLst>
                                            <p:cond delay="0"/>
                                          </p:stCondLst>
                                        </p:cTn>
                                        <p:tgtEl>
                                          <p:spTgt spid="6"/>
                                        </p:tgtEl>
                                        <p:attrNameLst>
                                          <p:attrName>style.visibility</p:attrName>
                                        </p:attrNameLst>
                                      </p:cBhvr>
                                      <p:to>
                                        <p:strVal val="visible"/>
                                      </p:to>
                                    </p:set>
                                    <p:anim calcmode="lin" valueType="num">
                                      <p:cBhvr>
                                        <p:cTn id="24" dur="1000" fill="hold"/>
                                        <p:tgtEl>
                                          <p:spTgt spid="6"/>
                                        </p:tgtEl>
                                        <p:attrNameLst>
                                          <p:attrName>ppt_w</p:attrName>
                                        </p:attrNameLst>
                                      </p:cBhvr>
                                      <p:tavLst>
                                        <p:tav tm="0">
                                          <p:val>
                                            <p:fltVal val="0"/>
                                          </p:val>
                                        </p:tav>
                                        <p:tav tm="100000">
                                          <p:val>
                                            <p:strVal val="#ppt_w"/>
                                          </p:val>
                                        </p:tav>
                                      </p:tavLst>
                                    </p:anim>
                                    <p:anim calcmode="lin" valueType="num">
                                      <p:cBhvr>
                                        <p:cTn id="25" dur="1000" fill="hold"/>
                                        <p:tgtEl>
                                          <p:spTgt spid="6"/>
                                        </p:tgtEl>
                                        <p:attrNameLst>
                                          <p:attrName>ppt_h</p:attrName>
                                        </p:attrNameLst>
                                      </p:cBhvr>
                                      <p:tavLst>
                                        <p:tav tm="0">
                                          <p:val>
                                            <p:fltVal val="0"/>
                                          </p:val>
                                        </p:tav>
                                        <p:tav tm="100000">
                                          <p:val>
                                            <p:strVal val="#ppt_h"/>
                                          </p:val>
                                        </p:tav>
                                      </p:tavLst>
                                    </p:anim>
                                    <p:anim calcmode="lin" valueType="num">
                                      <p:cBhvr>
                                        <p:cTn id="26" dur="1000" fill="hold"/>
                                        <p:tgtEl>
                                          <p:spTgt spid="6"/>
                                        </p:tgtEl>
                                        <p:attrNameLst>
                                          <p:attrName>style.rotation</p:attrName>
                                        </p:attrNameLst>
                                      </p:cBhvr>
                                      <p:tavLst>
                                        <p:tav tm="0">
                                          <p:val>
                                            <p:fltVal val="90"/>
                                          </p:val>
                                        </p:tav>
                                        <p:tav tm="100000">
                                          <p:val>
                                            <p:fltVal val="0"/>
                                          </p:val>
                                        </p:tav>
                                      </p:tavLst>
                                    </p:anim>
                                    <p:animEffect transition="in" filter="fade">
                                      <p:cBhvr>
                                        <p:cTn id="27"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55994" y="867223"/>
            <a:ext cx="8761413" cy="706964"/>
          </a:xfrm>
        </p:spPr>
        <p:txBody>
          <a:bodyPr>
            <a:normAutofit fontScale="90000"/>
          </a:bodyPr>
          <a:lstStyle/>
          <a:p>
            <a:pPr algn="ctr"/>
            <a:r>
              <a:rPr lang="en-US" dirty="0" smtClean="0"/>
              <a:t/>
            </a:r>
            <a:br>
              <a:rPr lang="en-US" dirty="0" smtClean="0"/>
            </a:br>
            <a:r>
              <a:rPr lang="en-US" dirty="0" smtClean="0"/>
              <a:t/>
            </a:r>
            <a:br>
              <a:rPr lang="en-US" dirty="0" smtClean="0"/>
            </a:br>
            <a:r>
              <a:rPr lang="en-US" dirty="0"/>
              <a:t/>
            </a:r>
            <a:br>
              <a:rPr lang="en-US" dirty="0"/>
            </a:br>
            <a:r>
              <a:rPr lang="en-US" dirty="0"/>
              <a:t>Model </a:t>
            </a:r>
            <a:r>
              <a:rPr lang="en-US" dirty="0" smtClean="0"/>
              <a:t>Tuning</a:t>
            </a:r>
            <a:endParaRPr lang="en-US" dirty="0"/>
          </a:p>
        </p:txBody>
      </p:sp>
      <p:pic>
        <p:nvPicPr>
          <p:cNvPr id="3" name="Picture 2"/>
          <p:cNvPicPr>
            <a:picLocks noChangeAspect="1"/>
          </p:cNvPicPr>
          <p:nvPr/>
        </p:nvPicPr>
        <p:blipFill>
          <a:blip r:embed="rId3"/>
          <a:stretch>
            <a:fillRect/>
          </a:stretch>
        </p:blipFill>
        <p:spPr>
          <a:xfrm>
            <a:off x="5591907" y="523813"/>
            <a:ext cx="1008185" cy="1008185"/>
          </a:xfrm>
          <a:prstGeom prst="rect">
            <a:avLst/>
          </a:prstGeom>
        </p:spPr>
      </p:pic>
      <p:pic>
        <p:nvPicPr>
          <p:cNvPr id="4" name="Picture 3"/>
          <p:cNvPicPr>
            <a:picLocks noChangeAspect="1"/>
          </p:cNvPicPr>
          <p:nvPr/>
        </p:nvPicPr>
        <p:blipFill>
          <a:blip r:embed="rId4"/>
          <a:stretch>
            <a:fillRect/>
          </a:stretch>
        </p:blipFill>
        <p:spPr>
          <a:xfrm>
            <a:off x="2227384" y="2655275"/>
            <a:ext cx="1340382" cy="1340382"/>
          </a:xfrm>
          <a:prstGeom prst="rect">
            <a:avLst/>
          </a:prstGeom>
        </p:spPr>
      </p:pic>
      <p:pic>
        <p:nvPicPr>
          <p:cNvPr id="5" name="Picture 4"/>
          <p:cNvPicPr>
            <a:picLocks noChangeAspect="1"/>
          </p:cNvPicPr>
          <p:nvPr/>
        </p:nvPicPr>
        <p:blipFill>
          <a:blip r:embed="rId5"/>
          <a:stretch>
            <a:fillRect/>
          </a:stretch>
        </p:blipFill>
        <p:spPr>
          <a:xfrm>
            <a:off x="9008222" y="2640039"/>
            <a:ext cx="1763691" cy="1763691"/>
          </a:xfrm>
          <a:prstGeom prst="rect">
            <a:avLst/>
          </a:prstGeom>
        </p:spPr>
      </p:pic>
      <p:pic>
        <p:nvPicPr>
          <p:cNvPr id="6" name="Picture 5"/>
          <p:cNvPicPr>
            <a:picLocks noChangeAspect="1"/>
          </p:cNvPicPr>
          <p:nvPr/>
        </p:nvPicPr>
        <p:blipFill>
          <a:blip r:embed="rId6"/>
          <a:stretch>
            <a:fillRect/>
          </a:stretch>
        </p:blipFill>
        <p:spPr>
          <a:xfrm>
            <a:off x="1033585" y="4196861"/>
            <a:ext cx="638907" cy="638907"/>
          </a:xfrm>
          <a:prstGeom prst="rect">
            <a:avLst/>
          </a:prstGeom>
        </p:spPr>
      </p:pic>
      <p:pic>
        <p:nvPicPr>
          <p:cNvPr id="7" name="Picture 6"/>
          <p:cNvPicPr>
            <a:picLocks noChangeAspect="1"/>
          </p:cNvPicPr>
          <p:nvPr/>
        </p:nvPicPr>
        <p:blipFill>
          <a:blip r:embed="rId7"/>
          <a:stretch>
            <a:fillRect/>
          </a:stretch>
        </p:blipFill>
        <p:spPr>
          <a:xfrm>
            <a:off x="4174920" y="4196861"/>
            <a:ext cx="623726" cy="623726"/>
          </a:xfrm>
          <a:prstGeom prst="rect">
            <a:avLst/>
          </a:prstGeom>
        </p:spPr>
      </p:pic>
      <p:sp>
        <p:nvSpPr>
          <p:cNvPr id="8" name="Rectangle 7"/>
          <p:cNvSpPr/>
          <p:nvPr/>
        </p:nvSpPr>
        <p:spPr>
          <a:xfrm>
            <a:off x="2371926" y="2220518"/>
            <a:ext cx="1208088" cy="369332"/>
          </a:xfrm>
          <a:prstGeom prst="rect">
            <a:avLst/>
          </a:prstGeom>
        </p:spPr>
        <p:txBody>
          <a:bodyPr wrap="none">
            <a:spAutoFit/>
          </a:bodyPr>
          <a:lstStyle/>
          <a:p>
            <a:r>
              <a:rPr lang="en-US" b="1" dirty="0"/>
              <a:t>Challenges</a:t>
            </a:r>
          </a:p>
        </p:txBody>
      </p:sp>
      <p:sp>
        <p:nvSpPr>
          <p:cNvPr id="9" name="Rectangle 8"/>
          <p:cNvSpPr/>
          <p:nvPr/>
        </p:nvSpPr>
        <p:spPr>
          <a:xfrm>
            <a:off x="735008" y="4835768"/>
            <a:ext cx="2787943" cy="830997"/>
          </a:xfrm>
          <a:prstGeom prst="rect">
            <a:avLst/>
          </a:prstGeom>
        </p:spPr>
        <p:txBody>
          <a:bodyPr wrap="none">
            <a:spAutoFit/>
          </a:bodyPr>
          <a:lstStyle/>
          <a:p>
            <a:r>
              <a:rPr lang="en-US" sz="1600" dirty="0" smtClean="0"/>
              <a:t>Computational Limitations</a:t>
            </a:r>
          </a:p>
          <a:p>
            <a:pPr marL="285750" indent="-285750">
              <a:buFont typeface="Arial" panose="020B0604020202020204" pitchFamily="34" charset="0"/>
              <a:buChar char="•"/>
            </a:pPr>
            <a:r>
              <a:rPr lang="en-US" sz="1600" dirty="0" smtClean="0"/>
              <a:t>CPU</a:t>
            </a:r>
          </a:p>
          <a:p>
            <a:pPr marL="285750" indent="-285750">
              <a:buFont typeface="Arial" panose="020B0604020202020204" pitchFamily="34" charset="0"/>
              <a:buChar char="•"/>
            </a:pPr>
            <a:r>
              <a:rPr lang="en-US" sz="1600" dirty="0" smtClean="0"/>
              <a:t>GPU</a:t>
            </a:r>
            <a:endParaRPr lang="en-US" sz="1600" dirty="0"/>
          </a:p>
        </p:txBody>
      </p:sp>
      <p:sp>
        <p:nvSpPr>
          <p:cNvPr id="10" name="Rectangle 9"/>
          <p:cNvSpPr/>
          <p:nvPr/>
        </p:nvSpPr>
        <p:spPr>
          <a:xfrm>
            <a:off x="3710431" y="4835768"/>
            <a:ext cx="1797287" cy="584775"/>
          </a:xfrm>
          <a:prstGeom prst="rect">
            <a:avLst/>
          </a:prstGeom>
        </p:spPr>
        <p:txBody>
          <a:bodyPr wrap="none">
            <a:spAutoFit/>
          </a:bodyPr>
          <a:lstStyle/>
          <a:p>
            <a:r>
              <a:rPr lang="en-US" sz="1600" dirty="0" smtClean="0"/>
              <a:t>Approach </a:t>
            </a:r>
          </a:p>
          <a:p>
            <a:pPr marL="285750" indent="-285750">
              <a:buFont typeface="Arial" panose="020B0604020202020204" pitchFamily="34" charset="0"/>
              <a:buChar char="•"/>
            </a:pPr>
            <a:r>
              <a:rPr lang="en-US" sz="1600" dirty="0"/>
              <a:t>Trial and </a:t>
            </a:r>
            <a:r>
              <a:rPr lang="en-US" sz="1600" dirty="0" smtClean="0"/>
              <a:t>Error</a:t>
            </a:r>
            <a:endParaRPr lang="en-US" sz="1600" dirty="0"/>
          </a:p>
        </p:txBody>
      </p:sp>
      <p:sp>
        <p:nvSpPr>
          <p:cNvPr id="11" name="Rectangle 10"/>
          <p:cNvSpPr/>
          <p:nvPr/>
        </p:nvSpPr>
        <p:spPr>
          <a:xfrm>
            <a:off x="9253900" y="2220518"/>
            <a:ext cx="1272336" cy="369332"/>
          </a:xfrm>
          <a:prstGeom prst="rect">
            <a:avLst/>
          </a:prstGeom>
        </p:spPr>
        <p:txBody>
          <a:bodyPr wrap="none">
            <a:spAutoFit/>
          </a:bodyPr>
          <a:lstStyle/>
          <a:p>
            <a:r>
              <a:rPr lang="en-US" b="1" dirty="0" smtClean="0"/>
              <a:t>Parameters</a:t>
            </a:r>
            <a:endParaRPr lang="en-US" b="1" dirty="0"/>
          </a:p>
        </p:txBody>
      </p:sp>
      <p:sp>
        <p:nvSpPr>
          <p:cNvPr id="12" name="Rectangle 11"/>
          <p:cNvSpPr/>
          <p:nvPr/>
        </p:nvSpPr>
        <p:spPr>
          <a:xfrm>
            <a:off x="8984114" y="4743435"/>
            <a:ext cx="2669170" cy="923330"/>
          </a:xfrm>
          <a:prstGeom prst="rect">
            <a:avLst/>
          </a:prstGeom>
        </p:spPr>
        <p:txBody>
          <a:bodyPr wrap="square">
            <a:spAutoFit/>
          </a:bodyPr>
          <a:lstStyle/>
          <a:p>
            <a:pPr marL="285750" indent="-285750">
              <a:buFont typeface="Arial" panose="020B0604020202020204" pitchFamily="34" charset="0"/>
              <a:buChar char="•"/>
            </a:pPr>
            <a:r>
              <a:rPr lang="en-US" dirty="0" smtClean="0"/>
              <a:t>Learning </a:t>
            </a:r>
            <a:r>
              <a:rPr lang="en-US" dirty="0" smtClean="0"/>
              <a:t>Rate: 0.6</a:t>
            </a:r>
            <a:endParaRPr lang="en-US" dirty="0" smtClean="0"/>
          </a:p>
          <a:p>
            <a:pPr marL="285750" indent="-285750">
              <a:buFont typeface="Arial" panose="020B0604020202020204" pitchFamily="34" charset="0"/>
              <a:buChar char="•"/>
            </a:pPr>
            <a:r>
              <a:rPr lang="en-US" dirty="0" err="1" smtClean="0"/>
              <a:t>N_estimation</a:t>
            </a:r>
            <a:r>
              <a:rPr lang="en-US" dirty="0" smtClean="0"/>
              <a:t>: 400</a:t>
            </a:r>
            <a:endParaRPr lang="en-US" dirty="0" smtClean="0"/>
          </a:p>
          <a:p>
            <a:pPr marL="285750" indent="-285750">
              <a:buFont typeface="Arial" panose="020B0604020202020204" pitchFamily="34" charset="0"/>
              <a:buChar char="•"/>
            </a:pPr>
            <a:r>
              <a:rPr lang="en-US" dirty="0" smtClean="0"/>
              <a:t>Max </a:t>
            </a:r>
            <a:r>
              <a:rPr lang="en-US" dirty="0" smtClean="0"/>
              <a:t>Depth: 8</a:t>
            </a:r>
            <a:endParaRPr lang="en-US" dirty="0"/>
          </a:p>
        </p:txBody>
      </p:sp>
    </p:spTree>
    <p:extLst>
      <p:ext uri="{BB962C8B-B14F-4D97-AF65-F5344CB8AC3E}">
        <p14:creationId xmlns:p14="http://schemas.microsoft.com/office/powerpoint/2010/main" val="4140662537"/>
      </p:ext>
    </p:extLst>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80">
                                          <p:stCondLst>
                                            <p:cond delay="0"/>
                                          </p:stCondLst>
                                        </p:cTn>
                                        <p:tgtEl>
                                          <p:spTgt spid="8"/>
                                        </p:tgtEl>
                                      </p:cBhvr>
                                    </p:animEffect>
                                    <p:anim calcmode="lin" valueType="num">
                                      <p:cBhvr>
                                        <p:cTn id="8" dur="1822" tmFilter="0,0; 0.14,0.36; 0.43,0.73; 0.71,0.91; 1.0,1.0">
                                          <p:stCondLst>
                                            <p:cond delay="0"/>
                                          </p:stCondLst>
                                        </p:cTn>
                                        <p:tgtEl>
                                          <p:spTgt spid="8"/>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8"/>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8"/>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8"/>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8"/>
                                        </p:tgtEl>
                                        <p:attrNameLst>
                                          <p:attrName>ppt_y</p:attrName>
                                        </p:attrNameLst>
                                      </p:cBhvr>
                                      <p:tavLst>
                                        <p:tav tm="0" fmla="#ppt_y-sin(pi*$)/81">
                                          <p:val>
                                            <p:fltVal val="0"/>
                                          </p:val>
                                        </p:tav>
                                        <p:tav tm="100000">
                                          <p:val>
                                            <p:fltVal val="1"/>
                                          </p:val>
                                        </p:tav>
                                      </p:tavLst>
                                    </p:anim>
                                    <p:animScale>
                                      <p:cBhvr>
                                        <p:cTn id="13" dur="26">
                                          <p:stCondLst>
                                            <p:cond delay="650"/>
                                          </p:stCondLst>
                                        </p:cTn>
                                        <p:tgtEl>
                                          <p:spTgt spid="8"/>
                                        </p:tgtEl>
                                      </p:cBhvr>
                                      <p:to x="100000" y="60000"/>
                                    </p:animScale>
                                    <p:animScale>
                                      <p:cBhvr>
                                        <p:cTn id="14" dur="166" decel="50000">
                                          <p:stCondLst>
                                            <p:cond delay="676"/>
                                          </p:stCondLst>
                                        </p:cTn>
                                        <p:tgtEl>
                                          <p:spTgt spid="8"/>
                                        </p:tgtEl>
                                      </p:cBhvr>
                                      <p:to x="100000" y="100000"/>
                                    </p:animScale>
                                    <p:animScale>
                                      <p:cBhvr>
                                        <p:cTn id="15" dur="26">
                                          <p:stCondLst>
                                            <p:cond delay="1312"/>
                                          </p:stCondLst>
                                        </p:cTn>
                                        <p:tgtEl>
                                          <p:spTgt spid="8"/>
                                        </p:tgtEl>
                                      </p:cBhvr>
                                      <p:to x="100000" y="80000"/>
                                    </p:animScale>
                                    <p:animScale>
                                      <p:cBhvr>
                                        <p:cTn id="16" dur="166" decel="50000">
                                          <p:stCondLst>
                                            <p:cond delay="1338"/>
                                          </p:stCondLst>
                                        </p:cTn>
                                        <p:tgtEl>
                                          <p:spTgt spid="8"/>
                                        </p:tgtEl>
                                      </p:cBhvr>
                                      <p:to x="100000" y="100000"/>
                                    </p:animScale>
                                    <p:animScale>
                                      <p:cBhvr>
                                        <p:cTn id="17" dur="26">
                                          <p:stCondLst>
                                            <p:cond delay="1642"/>
                                          </p:stCondLst>
                                        </p:cTn>
                                        <p:tgtEl>
                                          <p:spTgt spid="8"/>
                                        </p:tgtEl>
                                      </p:cBhvr>
                                      <p:to x="100000" y="90000"/>
                                    </p:animScale>
                                    <p:animScale>
                                      <p:cBhvr>
                                        <p:cTn id="18" dur="166" decel="50000">
                                          <p:stCondLst>
                                            <p:cond delay="1668"/>
                                          </p:stCondLst>
                                        </p:cTn>
                                        <p:tgtEl>
                                          <p:spTgt spid="8"/>
                                        </p:tgtEl>
                                      </p:cBhvr>
                                      <p:to x="100000" y="100000"/>
                                    </p:animScale>
                                    <p:animScale>
                                      <p:cBhvr>
                                        <p:cTn id="19" dur="26">
                                          <p:stCondLst>
                                            <p:cond delay="1808"/>
                                          </p:stCondLst>
                                        </p:cTn>
                                        <p:tgtEl>
                                          <p:spTgt spid="8"/>
                                        </p:tgtEl>
                                      </p:cBhvr>
                                      <p:to x="100000" y="95000"/>
                                    </p:animScale>
                                    <p:animScale>
                                      <p:cBhvr>
                                        <p:cTn id="20" dur="166" decel="50000">
                                          <p:stCondLst>
                                            <p:cond delay="1834"/>
                                          </p:stCondLst>
                                        </p:cTn>
                                        <p:tgtEl>
                                          <p:spTgt spid="8"/>
                                        </p:tgtEl>
                                      </p:cBhvr>
                                      <p:to x="100000" y="100000"/>
                                    </p:animScale>
                                  </p:childTnLst>
                                </p:cTn>
                              </p:par>
                              <p:par>
                                <p:cTn id="21" presetID="26" presetClass="entr" presetSubtype="0" fill="hold" nodeType="with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wipe(down)">
                                      <p:cBhvr>
                                        <p:cTn id="23" dur="580">
                                          <p:stCondLst>
                                            <p:cond delay="0"/>
                                          </p:stCondLst>
                                        </p:cTn>
                                        <p:tgtEl>
                                          <p:spTgt spid="4"/>
                                        </p:tgtEl>
                                      </p:cBhvr>
                                    </p:animEffect>
                                    <p:anim calcmode="lin" valueType="num">
                                      <p:cBhvr>
                                        <p:cTn id="24" dur="1822"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4"/>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4"/>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4"/>
                                        </p:tgtEl>
                                        <p:attrNameLst>
                                          <p:attrName>ppt_y</p:attrName>
                                        </p:attrNameLst>
                                      </p:cBhvr>
                                      <p:tavLst>
                                        <p:tav tm="0" fmla="#ppt_y-sin(pi*$)/81">
                                          <p:val>
                                            <p:fltVal val="0"/>
                                          </p:val>
                                        </p:tav>
                                        <p:tav tm="100000">
                                          <p:val>
                                            <p:fltVal val="1"/>
                                          </p:val>
                                        </p:tav>
                                      </p:tavLst>
                                    </p:anim>
                                    <p:animScale>
                                      <p:cBhvr>
                                        <p:cTn id="29" dur="26">
                                          <p:stCondLst>
                                            <p:cond delay="650"/>
                                          </p:stCondLst>
                                        </p:cTn>
                                        <p:tgtEl>
                                          <p:spTgt spid="4"/>
                                        </p:tgtEl>
                                      </p:cBhvr>
                                      <p:to x="100000" y="60000"/>
                                    </p:animScale>
                                    <p:animScale>
                                      <p:cBhvr>
                                        <p:cTn id="30" dur="166" decel="50000">
                                          <p:stCondLst>
                                            <p:cond delay="676"/>
                                          </p:stCondLst>
                                        </p:cTn>
                                        <p:tgtEl>
                                          <p:spTgt spid="4"/>
                                        </p:tgtEl>
                                      </p:cBhvr>
                                      <p:to x="100000" y="100000"/>
                                    </p:animScale>
                                    <p:animScale>
                                      <p:cBhvr>
                                        <p:cTn id="31" dur="26">
                                          <p:stCondLst>
                                            <p:cond delay="1312"/>
                                          </p:stCondLst>
                                        </p:cTn>
                                        <p:tgtEl>
                                          <p:spTgt spid="4"/>
                                        </p:tgtEl>
                                      </p:cBhvr>
                                      <p:to x="100000" y="80000"/>
                                    </p:animScale>
                                    <p:animScale>
                                      <p:cBhvr>
                                        <p:cTn id="32" dur="166" decel="50000">
                                          <p:stCondLst>
                                            <p:cond delay="1338"/>
                                          </p:stCondLst>
                                        </p:cTn>
                                        <p:tgtEl>
                                          <p:spTgt spid="4"/>
                                        </p:tgtEl>
                                      </p:cBhvr>
                                      <p:to x="100000" y="100000"/>
                                    </p:animScale>
                                    <p:animScale>
                                      <p:cBhvr>
                                        <p:cTn id="33" dur="26">
                                          <p:stCondLst>
                                            <p:cond delay="1642"/>
                                          </p:stCondLst>
                                        </p:cTn>
                                        <p:tgtEl>
                                          <p:spTgt spid="4"/>
                                        </p:tgtEl>
                                      </p:cBhvr>
                                      <p:to x="100000" y="90000"/>
                                    </p:animScale>
                                    <p:animScale>
                                      <p:cBhvr>
                                        <p:cTn id="34" dur="166" decel="50000">
                                          <p:stCondLst>
                                            <p:cond delay="1668"/>
                                          </p:stCondLst>
                                        </p:cTn>
                                        <p:tgtEl>
                                          <p:spTgt spid="4"/>
                                        </p:tgtEl>
                                      </p:cBhvr>
                                      <p:to x="100000" y="100000"/>
                                    </p:animScale>
                                    <p:animScale>
                                      <p:cBhvr>
                                        <p:cTn id="35" dur="26">
                                          <p:stCondLst>
                                            <p:cond delay="1808"/>
                                          </p:stCondLst>
                                        </p:cTn>
                                        <p:tgtEl>
                                          <p:spTgt spid="4"/>
                                        </p:tgtEl>
                                      </p:cBhvr>
                                      <p:to x="100000" y="95000"/>
                                    </p:animScale>
                                    <p:animScale>
                                      <p:cBhvr>
                                        <p:cTn id="36" dur="166" decel="50000">
                                          <p:stCondLst>
                                            <p:cond delay="1834"/>
                                          </p:stCondLst>
                                        </p:cTn>
                                        <p:tgtEl>
                                          <p:spTgt spid="4"/>
                                        </p:tgtEl>
                                      </p:cBhvr>
                                      <p:to x="100000" y="100000"/>
                                    </p:animScale>
                                  </p:childTnLst>
                                </p:cTn>
                              </p:par>
                              <p:par>
                                <p:cTn id="37" presetID="26" presetClass="entr" presetSubtype="0" fill="hold" grpId="0" nodeType="withEffect">
                                  <p:stCondLst>
                                    <p:cond delay="0"/>
                                  </p:stCondLst>
                                  <p:childTnLst>
                                    <p:set>
                                      <p:cBhvr>
                                        <p:cTn id="38" dur="1" fill="hold">
                                          <p:stCondLst>
                                            <p:cond delay="0"/>
                                          </p:stCondLst>
                                        </p:cTn>
                                        <p:tgtEl>
                                          <p:spTgt spid="11"/>
                                        </p:tgtEl>
                                        <p:attrNameLst>
                                          <p:attrName>style.visibility</p:attrName>
                                        </p:attrNameLst>
                                      </p:cBhvr>
                                      <p:to>
                                        <p:strVal val="visible"/>
                                      </p:to>
                                    </p:set>
                                    <p:animEffect transition="in" filter="wipe(down)">
                                      <p:cBhvr>
                                        <p:cTn id="39" dur="580">
                                          <p:stCondLst>
                                            <p:cond delay="0"/>
                                          </p:stCondLst>
                                        </p:cTn>
                                        <p:tgtEl>
                                          <p:spTgt spid="11"/>
                                        </p:tgtEl>
                                      </p:cBhvr>
                                    </p:animEffect>
                                    <p:anim calcmode="lin" valueType="num">
                                      <p:cBhvr>
                                        <p:cTn id="40" dur="1822" tmFilter="0,0; 0.14,0.36; 0.43,0.73; 0.71,0.91; 1.0,1.0">
                                          <p:stCondLst>
                                            <p:cond delay="0"/>
                                          </p:stCondLst>
                                        </p:cTn>
                                        <p:tgtEl>
                                          <p:spTgt spid="11"/>
                                        </p:tgtEl>
                                        <p:attrNameLst>
                                          <p:attrName>ppt_x</p:attrName>
                                        </p:attrNameLst>
                                      </p:cBhvr>
                                      <p:tavLst>
                                        <p:tav tm="0">
                                          <p:val>
                                            <p:strVal val="#ppt_x-0.25"/>
                                          </p:val>
                                        </p:tav>
                                        <p:tav tm="100000">
                                          <p:val>
                                            <p:strVal val="#ppt_x"/>
                                          </p:val>
                                        </p:tav>
                                      </p:tavLst>
                                    </p:anim>
                                    <p:anim calcmode="lin" valueType="num">
                                      <p:cBhvr>
                                        <p:cTn id="41" dur="664" tmFilter="0.0,0.0; 0.25,0.07; 0.50,0.2; 0.75,0.467; 1.0,1.0">
                                          <p:stCondLst>
                                            <p:cond delay="0"/>
                                          </p:stCondLst>
                                        </p:cTn>
                                        <p:tgtEl>
                                          <p:spTgt spid="11"/>
                                        </p:tgtEl>
                                        <p:attrNameLst>
                                          <p:attrName>ppt_y</p:attrName>
                                        </p:attrNameLst>
                                      </p:cBhvr>
                                      <p:tavLst>
                                        <p:tav tm="0" fmla="#ppt_y-sin(pi*$)/3">
                                          <p:val>
                                            <p:fltVal val="0.5"/>
                                          </p:val>
                                        </p:tav>
                                        <p:tav tm="100000">
                                          <p:val>
                                            <p:fltVal val="1"/>
                                          </p:val>
                                        </p:tav>
                                      </p:tavLst>
                                    </p:anim>
                                    <p:anim calcmode="lin" valueType="num">
                                      <p:cBhvr>
                                        <p:cTn id="42" dur="664" tmFilter="0, 0; 0.125,0.2665; 0.25,0.4; 0.375,0.465; 0.5,0.5;  0.625,0.535; 0.75,0.6; 0.875,0.7335; 1,1">
                                          <p:stCondLst>
                                            <p:cond delay="664"/>
                                          </p:stCondLst>
                                        </p:cTn>
                                        <p:tgtEl>
                                          <p:spTgt spid="11"/>
                                        </p:tgtEl>
                                        <p:attrNameLst>
                                          <p:attrName>ppt_y</p:attrName>
                                        </p:attrNameLst>
                                      </p:cBhvr>
                                      <p:tavLst>
                                        <p:tav tm="0" fmla="#ppt_y-sin(pi*$)/9">
                                          <p:val>
                                            <p:fltVal val="0"/>
                                          </p:val>
                                        </p:tav>
                                        <p:tav tm="100000">
                                          <p:val>
                                            <p:fltVal val="1"/>
                                          </p:val>
                                        </p:tav>
                                      </p:tavLst>
                                    </p:anim>
                                    <p:anim calcmode="lin" valueType="num">
                                      <p:cBhvr>
                                        <p:cTn id="43" dur="332" tmFilter="0, 0; 0.125,0.2665; 0.25,0.4; 0.375,0.465; 0.5,0.5;  0.625,0.535; 0.75,0.6; 0.875,0.7335; 1,1">
                                          <p:stCondLst>
                                            <p:cond delay="1324"/>
                                          </p:stCondLst>
                                        </p:cTn>
                                        <p:tgtEl>
                                          <p:spTgt spid="11"/>
                                        </p:tgtEl>
                                        <p:attrNameLst>
                                          <p:attrName>ppt_y</p:attrName>
                                        </p:attrNameLst>
                                      </p:cBhvr>
                                      <p:tavLst>
                                        <p:tav tm="0" fmla="#ppt_y-sin(pi*$)/27">
                                          <p:val>
                                            <p:fltVal val="0"/>
                                          </p:val>
                                        </p:tav>
                                        <p:tav tm="100000">
                                          <p:val>
                                            <p:fltVal val="1"/>
                                          </p:val>
                                        </p:tav>
                                      </p:tavLst>
                                    </p:anim>
                                    <p:anim calcmode="lin" valueType="num">
                                      <p:cBhvr>
                                        <p:cTn id="44" dur="164" tmFilter="0, 0; 0.125,0.2665; 0.25,0.4; 0.375,0.465; 0.5,0.5;  0.625,0.535; 0.75,0.6; 0.875,0.7335; 1,1">
                                          <p:stCondLst>
                                            <p:cond delay="1656"/>
                                          </p:stCondLst>
                                        </p:cTn>
                                        <p:tgtEl>
                                          <p:spTgt spid="11"/>
                                        </p:tgtEl>
                                        <p:attrNameLst>
                                          <p:attrName>ppt_y</p:attrName>
                                        </p:attrNameLst>
                                      </p:cBhvr>
                                      <p:tavLst>
                                        <p:tav tm="0" fmla="#ppt_y-sin(pi*$)/81">
                                          <p:val>
                                            <p:fltVal val="0"/>
                                          </p:val>
                                        </p:tav>
                                        <p:tav tm="100000">
                                          <p:val>
                                            <p:fltVal val="1"/>
                                          </p:val>
                                        </p:tav>
                                      </p:tavLst>
                                    </p:anim>
                                    <p:animScale>
                                      <p:cBhvr>
                                        <p:cTn id="45" dur="26">
                                          <p:stCondLst>
                                            <p:cond delay="650"/>
                                          </p:stCondLst>
                                        </p:cTn>
                                        <p:tgtEl>
                                          <p:spTgt spid="11"/>
                                        </p:tgtEl>
                                      </p:cBhvr>
                                      <p:to x="100000" y="60000"/>
                                    </p:animScale>
                                    <p:animScale>
                                      <p:cBhvr>
                                        <p:cTn id="46" dur="166" decel="50000">
                                          <p:stCondLst>
                                            <p:cond delay="676"/>
                                          </p:stCondLst>
                                        </p:cTn>
                                        <p:tgtEl>
                                          <p:spTgt spid="11"/>
                                        </p:tgtEl>
                                      </p:cBhvr>
                                      <p:to x="100000" y="100000"/>
                                    </p:animScale>
                                    <p:animScale>
                                      <p:cBhvr>
                                        <p:cTn id="47" dur="26">
                                          <p:stCondLst>
                                            <p:cond delay="1312"/>
                                          </p:stCondLst>
                                        </p:cTn>
                                        <p:tgtEl>
                                          <p:spTgt spid="11"/>
                                        </p:tgtEl>
                                      </p:cBhvr>
                                      <p:to x="100000" y="80000"/>
                                    </p:animScale>
                                    <p:animScale>
                                      <p:cBhvr>
                                        <p:cTn id="48" dur="166" decel="50000">
                                          <p:stCondLst>
                                            <p:cond delay="1338"/>
                                          </p:stCondLst>
                                        </p:cTn>
                                        <p:tgtEl>
                                          <p:spTgt spid="11"/>
                                        </p:tgtEl>
                                      </p:cBhvr>
                                      <p:to x="100000" y="100000"/>
                                    </p:animScale>
                                    <p:animScale>
                                      <p:cBhvr>
                                        <p:cTn id="49" dur="26">
                                          <p:stCondLst>
                                            <p:cond delay="1642"/>
                                          </p:stCondLst>
                                        </p:cTn>
                                        <p:tgtEl>
                                          <p:spTgt spid="11"/>
                                        </p:tgtEl>
                                      </p:cBhvr>
                                      <p:to x="100000" y="90000"/>
                                    </p:animScale>
                                    <p:animScale>
                                      <p:cBhvr>
                                        <p:cTn id="50" dur="166" decel="50000">
                                          <p:stCondLst>
                                            <p:cond delay="1668"/>
                                          </p:stCondLst>
                                        </p:cTn>
                                        <p:tgtEl>
                                          <p:spTgt spid="11"/>
                                        </p:tgtEl>
                                      </p:cBhvr>
                                      <p:to x="100000" y="100000"/>
                                    </p:animScale>
                                    <p:animScale>
                                      <p:cBhvr>
                                        <p:cTn id="51" dur="26">
                                          <p:stCondLst>
                                            <p:cond delay="1808"/>
                                          </p:stCondLst>
                                        </p:cTn>
                                        <p:tgtEl>
                                          <p:spTgt spid="11"/>
                                        </p:tgtEl>
                                      </p:cBhvr>
                                      <p:to x="100000" y="95000"/>
                                    </p:animScale>
                                    <p:animScale>
                                      <p:cBhvr>
                                        <p:cTn id="52" dur="166" decel="50000">
                                          <p:stCondLst>
                                            <p:cond delay="1834"/>
                                          </p:stCondLst>
                                        </p:cTn>
                                        <p:tgtEl>
                                          <p:spTgt spid="11"/>
                                        </p:tgtEl>
                                      </p:cBhvr>
                                      <p:to x="100000" y="100000"/>
                                    </p:animScale>
                                  </p:childTnLst>
                                </p:cTn>
                              </p:par>
                              <p:par>
                                <p:cTn id="53" presetID="26" presetClass="entr" presetSubtype="0" fill="hold" nodeType="withEffect">
                                  <p:stCondLst>
                                    <p:cond delay="0"/>
                                  </p:stCondLst>
                                  <p:childTnLst>
                                    <p:set>
                                      <p:cBhvr>
                                        <p:cTn id="54" dur="1" fill="hold">
                                          <p:stCondLst>
                                            <p:cond delay="0"/>
                                          </p:stCondLst>
                                        </p:cTn>
                                        <p:tgtEl>
                                          <p:spTgt spid="5"/>
                                        </p:tgtEl>
                                        <p:attrNameLst>
                                          <p:attrName>style.visibility</p:attrName>
                                        </p:attrNameLst>
                                      </p:cBhvr>
                                      <p:to>
                                        <p:strVal val="visible"/>
                                      </p:to>
                                    </p:set>
                                    <p:animEffect transition="in" filter="wipe(down)">
                                      <p:cBhvr>
                                        <p:cTn id="55" dur="580">
                                          <p:stCondLst>
                                            <p:cond delay="0"/>
                                          </p:stCondLst>
                                        </p:cTn>
                                        <p:tgtEl>
                                          <p:spTgt spid="5"/>
                                        </p:tgtEl>
                                      </p:cBhvr>
                                    </p:animEffect>
                                    <p:anim calcmode="lin" valueType="num">
                                      <p:cBhvr>
                                        <p:cTn id="56"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57"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58"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59"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60"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61" dur="26">
                                          <p:stCondLst>
                                            <p:cond delay="650"/>
                                          </p:stCondLst>
                                        </p:cTn>
                                        <p:tgtEl>
                                          <p:spTgt spid="5"/>
                                        </p:tgtEl>
                                      </p:cBhvr>
                                      <p:to x="100000" y="60000"/>
                                    </p:animScale>
                                    <p:animScale>
                                      <p:cBhvr>
                                        <p:cTn id="62" dur="166" decel="50000">
                                          <p:stCondLst>
                                            <p:cond delay="676"/>
                                          </p:stCondLst>
                                        </p:cTn>
                                        <p:tgtEl>
                                          <p:spTgt spid="5"/>
                                        </p:tgtEl>
                                      </p:cBhvr>
                                      <p:to x="100000" y="100000"/>
                                    </p:animScale>
                                    <p:animScale>
                                      <p:cBhvr>
                                        <p:cTn id="63" dur="26">
                                          <p:stCondLst>
                                            <p:cond delay="1312"/>
                                          </p:stCondLst>
                                        </p:cTn>
                                        <p:tgtEl>
                                          <p:spTgt spid="5"/>
                                        </p:tgtEl>
                                      </p:cBhvr>
                                      <p:to x="100000" y="80000"/>
                                    </p:animScale>
                                    <p:animScale>
                                      <p:cBhvr>
                                        <p:cTn id="64" dur="166" decel="50000">
                                          <p:stCondLst>
                                            <p:cond delay="1338"/>
                                          </p:stCondLst>
                                        </p:cTn>
                                        <p:tgtEl>
                                          <p:spTgt spid="5"/>
                                        </p:tgtEl>
                                      </p:cBhvr>
                                      <p:to x="100000" y="100000"/>
                                    </p:animScale>
                                    <p:animScale>
                                      <p:cBhvr>
                                        <p:cTn id="65" dur="26">
                                          <p:stCondLst>
                                            <p:cond delay="1642"/>
                                          </p:stCondLst>
                                        </p:cTn>
                                        <p:tgtEl>
                                          <p:spTgt spid="5"/>
                                        </p:tgtEl>
                                      </p:cBhvr>
                                      <p:to x="100000" y="90000"/>
                                    </p:animScale>
                                    <p:animScale>
                                      <p:cBhvr>
                                        <p:cTn id="66" dur="166" decel="50000">
                                          <p:stCondLst>
                                            <p:cond delay="1668"/>
                                          </p:stCondLst>
                                        </p:cTn>
                                        <p:tgtEl>
                                          <p:spTgt spid="5"/>
                                        </p:tgtEl>
                                      </p:cBhvr>
                                      <p:to x="100000" y="100000"/>
                                    </p:animScale>
                                    <p:animScale>
                                      <p:cBhvr>
                                        <p:cTn id="67" dur="26">
                                          <p:stCondLst>
                                            <p:cond delay="1808"/>
                                          </p:stCondLst>
                                        </p:cTn>
                                        <p:tgtEl>
                                          <p:spTgt spid="5"/>
                                        </p:tgtEl>
                                      </p:cBhvr>
                                      <p:to x="100000" y="95000"/>
                                    </p:animScale>
                                    <p:animScale>
                                      <p:cBhvr>
                                        <p:cTn id="68" dur="166" decel="50000">
                                          <p:stCondLst>
                                            <p:cond delay="1834"/>
                                          </p:stCondLst>
                                        </p:cTn>
                                        <p:tgtEl>
                                          <p:spTgt spid="5"/>
                                        </p:tgtEl>
                                      </p:cBhvr>
                                      <p:to x="100000" y="100000"/>
                                    </p:animScale>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nodeType="clickEffect">
                                  <p:stCondLst>
                                    <p:cond delay="0"/>
                                  </p:stCondLst>
                                  <p:childTnLst>
                                    <p:set>
                                      <p:cBhvr>
                                        <p:cTn id="72" dur="1" fill="hold">
                                          <p:stCondLst>
                                            <p:cond delay="0"/>
                                          </p:stCondLst>
                                        </p:cTn>
                                        <p:tgtEl>
                                          <p:spTgt spid="6"/>
                                        </p:tgtEl>
                                        <p:attrNameLst>
                                          <p:attrName>style.visibility</p:attrName>
                                        </p:attrNameLst>
                                      </p:cBhvr>
                                      <p:to>
                                        <p:strVal val="visible"/>
                                      </p:to>
                                    </p:set>
                                    <p:anim calcmode="lin" valueType="num">
                                      <p:cBhvr additive="base">
                                        <p:cTn id="73" dur="500" fill="hold"/>
                                        <p:tgtEl>
                                          <p:spTgt spid="6"/>
                                        </p:tgtEl>
                                        <p:attrNameLst>
                                          <p:attrName>ppt_x</p:attrName>
                                        </p:attrNameLst>
                                      </p:cBhvr>
                                      <p:tavLst>
                                        <p:tav tm="0">
                                          <p:val>
                                            <p:strVal val="#ppt_x"/>
                                          </p:val>
                                        </p:tav>
                                        <p:tav tm="100000">
                                          <p:val>
                                            <p:strVal val="#ppt_x"/>
                                          </p:val>
                                        </p:tav>
                                      </p:tavLst>
                                    </p:anim>
                                    <p:anim calcmode="lin" valueType="num">
                                      <p:cBhvr additive="base">
                                        <p:cTn id="74" dur="500" fill="hold"/>
                                        <p:tgtEl>
                                          <p:spTgt spid="6"/>
                                        </p:tgtEl>
                                        <p:attrNameLst>
                                          <p:attrName>ppt_y</p:attrName>
                                        </p:attrNameLst>
                                      </p:cBhvr>
                                      <p:tavLst>
                                        <p:tav tm="0">
                                          <p:val>
                                            <p:strVal val="1+#ppt_h/2"/>
                                          </p:val>
                                        </p:tav>
                                        <p:tav tm="100000">
                                          <p:val>
                                            <p:strVal val="#ppt_y"/>
                                          </p:val>
                                        </p:tav>
                                      </p:tavLst>
                                    </p:anim>
                                  </p:childTnLst>
                                </p:cTn>
                              </p:par>
                              <p:par>
                                <p:cTn id="75" presetID="2" presetClass="entr" presetSubtype="4" fill="hold" nodeType="withEffect">
                                  <p:stCondLst>
                                    <p:cond delay="0"/>
                                  </p:stCondLst>
                                  <p:childTnLst>
                                    <p:set>
                                      <p:cBhvr>
                                        <p:cTn id="76" dur="1" fill="hold">
                                          <p:stCondLst>
                                            <p:cond delay="0"/>
                                          </p:stCondLst>
                                        </p:cTn>
                                        <p:tgtEl>
                                          <p:spTgt spid="7"/>
                                        </p:tgtEl>
                                        <p:attrNameLst>
                                          <p:attrName>style.visibility</p:attrName>
                                        </p:attrNameLst>
                                      </p:cBhvr>
                                      <p:to>
                                        <p:strVal val="visible"/>
                                      </p:to>
                                    </p:set>
                                    <p:anim calcmode="lin" valueType="num">
                                      <p:cBhvr additive="base">
                                        <p:cTn id="77" dur="500" fill="hold"/>
                                        <p:tgtEl>
                                          <p:spTgt spid="7"/>
                                        </p:tgtEl>
                                        <p:attrNameLst>
                                          <p:attrName>ppt_x</p:attrName>
                                        </p:attrNameLst>
                                      </p:cBhvr>
                                      <p:tavLst>
                                        <p:tav tm="0">
                                          <p:val>
                                            <p:strVal val="#ppt_x"/>
                                          </p:val>
                                        </p:tav>
                                        <p:tav tm="100000">
                                          <p:val>
                                            <p:strVal val="#ppt_x"/>
                                          </p:val>
                                        </p:tav>
                                      </p:tavLst>
                                    </p:anim>
                                    <p:anim calcmode="lin" valueType="num">
                                      <p:cBhvr additive="base">
                                        <p:cTn id="78" dur="500" fill="hold"/>
                                        <p:tgtEl>
                                          <p:spTgt spid="7"/>
                                        </p:tgtEl>
                                        <p:attrNameLst>
                                          <p:attrName>ppt_y</p:attrName>
                                        </p:attrNameLst>
                                      </p:cBhvr>
                                      <p:tavLst>
                                        <p:tav tm="0">
                                          <p:val>
                                            <p:strVal val="1+#ppt_h/2"/>
                                          </p:val>
                                        </p:tav>
                                        <p:tav tm="100000">
                                          <p:val>
                                            <p:strVal val="#ppt_y"/>
                                          </p:val>
                                        </p:tav>
                                      </p:tavLst>
                                    </p:anim>
                                  </p:childTnLst>
                                </p:cTn>
                              </p:par>
                              <p:par>
                                <p:cTn id="79" presetID="2" presetClass="entr" presetSubtype="4" fill="hold" grpId="0" nodeType="withEffect">
                                  <p:stCondLst>
                                    <p:cond delay="0"/>
                                  </p:stCondLst>
                                  <p:childTnLst>
                                    <p:set>
                                      <p:cBhvr>
                                        <p:cTn id="80" dur="1" fill="hold">
                                          <p:stCondLst>
                                            <p:cond delay="0"/>
                                          </p:stCondLst>
                                        </p:cTn>
                                        <p:tgtEl>
                                          <p:spTgt spid="9"/>
                                        </p:tgtEl>
                                        <p:attrNameLst>
                                          <p:attrName>style.visibility</p:attrName>
                                        </p:attrNameLst>
                                      </p:cBhvr>
                                      <p:to>
                                        <p:strVal val="visible"/>
                                      </p:to>
                                    </p:set>
                                    <p:anim calcmode="lin" valueType="num">
                                      <p:cBhvr additive="base">
                                        <p:cTn id="81" dur="500" fill="hold"/>
                                        <p:tgtEl>
                                          <p:spTgt spid="9"/>
                                        </p:tgtEl>
                                        <p:attrNameLst>
                                          <p:attrName>ppt_x</p:attrName>
                                        </p:attrNameLst>
                                      </p:cBhvr>
                                      <p:tavLst>
                                        <p:tav tm="0">
                                          <p:val>
                                            <p:strVal val="#ppt_x"/>
                                          </p:val>
                                        </p:tav>
                                        <p:tav tm="100000">
                                          <p:val>
                                            <p:strVal val="#ppt_x"/>
                                          </p:val>
                                        </p:tav>
                                      </p:tavLst>
                                    </p:anim>
                                    <p:anim calcmode="lin" valueType="num">
                                      <p:cBhvr additive="base">
                                        <p:cTn id="82" dur="500" fill="hold"/>
                                        <p:tgtEl>
                                          <p:spTgt spid="9"/>
                                        </p:tgtEl>
                                        <p:attrNameLst>
                                          <p:attrName>ppt_y</p:attrName>
                                        </p:attrNameLst>
                                      </p:cBhvr>
                                      <p:tavLst>
                                        <p:tav tm="0">
                                          <p:val>
                                            <p:strVal val="1+#ppt_h/2"/>
                                          </p:val>
                                        </p:tav>
                                        <p:tav tm="100000">
                                          <p:val>
                                            <p:strVal val="#ppt_y"/>
                                          </p:val>
                                        </p:tav>
                                      </p:tavLst>
                                    </p:anim>
                                  </p:childTnLst>
                                </p:cTn>
                              </p:par>
                              <p:par>
                                <p:cTn id="83" presetID="2" presetClass="entr" presetSubtype="4" fill="hold" grpId="0" nodeType="withEffect">
                                  <p:stCondLst>
                                    <p:cond delay="0"/>
                                  </p:stCondLst>
                                  <p:childTnLst>
                                    <p:set>
                                      <p:cBhvr>
                                        <p:cTn id="84" dur="1" fill="hold">
                                          <p:stCondLst>
                                            <p:cond delay="0"/>
                                          </p:stCondLst>
                                        </p:cTn>
                                        <p:tgtEl>
                                          <p:spTgt spid="10"/>
                                        </p:tgtEl>
                                        <p:attrNameLst>
                                          <p:attrName>style.visibility</p:attrName>
                                        </p:attrNameLst>
                                      </p:cBhvr>
                                      <p:to>
                                        <p:strVal val="visible"/>
                                      </p:to>
                                    </p:set>
                                    <p:anim calcmode="lin" valueType="num">
                                      <p:cBhvr additive="base">
                                        <p:cTn id="85" dur="500" fill="hold"/>
                                        <p:tgtEl>
                                          <p:spTgt spid="10"/>
                                        </p:tgtEl>
                                        <p:attrNameLst>
                                          <p:attrName>ppt_x</p:attrName>
                                        </p:attrNameLst>
                                      </p:cBhvr>
                                      <p:tavLst>
                                        <p:tav tm="0">
                                          <p:val>
                                            <p:strVal val="#ppt_x"/>
                                          </p:val>
                                        </p:tav>
                                        <p:tav tm="100000">
                                          <p:val>
                                            <p:strVal val="#ppt_x"/>
                                          </p:val>
                                        </p:tav>
                                      </p:tavLst>
                                    </p:anim>
                                    <p:anim calcmode="lin" valueType="num">
                                      <p:cBhvr additive="base">
                                        <p:cTn id="8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2" presetClass="entr" presetSubtype="4" fill="hold" grpId="0" nodeType="clickEffect">
                                  <p:stCondLst>
                                    <p:cond delay="0"/>
                                  </p:stCondLst>
                                  <p:childTnLst>
                                    <p:set>
                                      <p:cBhvr>
                                        <p:cTn id="90" dur="1" fill="hold">
                                          <p:stCondLst>
                                            <p:cond delay="0"/>
                                          </p:stCondLst>
                                        </p:cTn>
                                        <p:tgtEl>
                                          <p:spTgt spid="12"/>
                                        </p:tgtEl>
                                        <p:attrNameLst>
                                          <p:attrName>style.visibility</p:attrName>
                                        </p:attrNameLst>
                                      </p:cBhvr>
                                      <p:to>
                                        <p:strVal val="visible"/>
                                      </p:to>
                                    </p:set>
                                    <p:anim calcmode="lin" valueType="num">
                                      <p:cBhvr additive="base">
                                        <p:cTn id="91" dur="500" fill="hold"/>
                                        <p:tgtEl>
                                          <p:spTgt spid="12"/>
                                        </p:tgtEl>
                                        <p:attrNameLst>
                                          <p:attrName>ppt_x</p:attrName>
                                        </p:attrNameLst>
                                      </p:cBhvr>
                                      <p:tavLst>
                                        <p:tav tm="0">
                                          <p:val>
                                            <p:strVal val="#ppt_x"/>
                                          </p:val>
                                        </p:tav>
                                        <p:tav tm="100000">
                                          <p:val>
                                            <p:strVal val="#ppt_x"/>
                                          </p:val>
                                        </p:tav>
                                      </p:tavLst>
                                    </p:anim>
                                    <p:anim calcmode="lin" valueType="num">
                                      <p:cBhvr additive="base">
                                        <p:cTn id="9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p:bldP spid="1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59695" y="800320"/>
            <a:ext cx="8761413" cy="706964"/>
          </a:xfrm>
        </p:spPr>
        <p:txBody>
          <a:bodyPr>
            <a:normAutofit fontScale="90000"/>
          </a:bodyPr>
          <a:lstStyle/>
          <a:p>
            <a:pPr algn="ctr"/>
            <a:r>
              <a:rPr lang="en-US" dirty="0" smtClean="0"/>
              <a:t/>
            </a:r>
            <a:br>
              <a:rPr lang="en-US" dirty="0" smtClean="0"/>
            </a:br>
            <a:r>
              <a:rPr lang="en-US" dirty="0"/>
              <a:t/>
            </a:r>
            <a:br>
              <a:rPr lang="en-US" dirty="0"/>
            </a:br>
            <a:r>
              <a:rPr lang="en-US" dirty="0" smtClean="0"/>
              <a:t/>
            </a:r>
            <a:br>
              <a:rPr lang="en-US" dirty="0" smtClean="0"/>
            </a:br>
            <a:r>
              <a:rPr lang="en-US" dirty="0"/>
              <a:t>Performance Improvement </a:t>
            </a:r>
          </a:p>
        </p:txBody>
      </p:sp>
      <p:pic>
        <p:nvPicPr>
          <p:cNvPr id="3" name="Picture 2"/>
          <p:cNvPicPr>
            <a:picLocks noChangeAspect="1"/>
          </p:cNvPicPr>
          <p:nvPr/>
        </p:nvPicPr>
        <p:blipFill>
          <a:blip r:embed="rId3"/>
          <a:stretch>
            <a:fillRect/>
          </a:stretch>
        </p:blipFill>
        <p:spPr>
          <a:xfrm>
            <a:off x="5486400" y="529247"/>
            <a:ext cx="1055077" cy="1055077"/>
          </a:xfrm>
          <a:prstGeom prst="rect">
            <a:avLst/>
          </a:prstGeom>
        </p:spPr>
      </p:pic>
      <p:pic>
        <p:nvPicPr>
          <p:cNvPr id="4" name="Picture 3"/>
          <p:cNvPicPr>
            <a:picLocks noChangeAspect="1"/>
          </p:cNvPicPr>
          <p:nvPr/>
        </p:nvPicPr>
        <p:blipFill>
          <a:blip r:embed="rId4"/>
          <a:stretch>
            <a:fillRect/>
          </a:stretch>
        </p:blipFill>
        <p:spPr>
          <a:xfrm>
            <a:off x="1541585" y="2946400"/>
            <a:ext cx="2358292" cy="2358292"/>
          </a:xfrm>
          <a:prstGeom prst="rect">
            <a:avLst/>
          </a:prstGeom>
        </p:spPr>
      </p:pic>
      <p:sp>
        <p:nvSpPr>
          <p:cNvPr id="5" name="Rectangle 4"/>
          <p:cNvSpPr/>
          <p:nvPr/>
        </p:nvSpPr>
        <p:spPr>
          <a:xfrm>
            <a:off x="4881821" y="2508739"/>
            <a:ext cx="2428357" cy="369332"/>
          </a:xfrm>
          <a:prstGeom prst="rect">
            <a:avLst/>
          </a:prstGeom>
        </p:spPr>
        <p:txBody>
          <a:bodyPr wrap="none">
            <a:spAutoFit/>
          </a:bodyPr>
          <a:lstStyle/>
          <a:p>
            <a:r>
              <a:rPr lang="en-US" b="1" dirty="0"/>
              <a:t>Threshold Optimization</a:t>
            </a:r>
            <a:endParaRPr lang="en-US" dirty="0"/>
          </a:p>
        </p:txBody>
      </p:sp>
      <p:pic>
        <p:nvPicPr>
          <p:cNvPr id="7" name="Picture 6"/>
          <p:cNvPicPr>
            <a:picLocks noChangeAspect="1"/>
          </p:cNvPicPr>
          <p:nvPr/>
        </p:nvPicPr>
        <p:blipFill>
          <a:blip r:embed="rId5"/>
          <a:stretch>
            <a:fillRect/>
          </a:stretch>
        </p:blipFill>
        <p:spPr>
          <a:xfrm>
            <a:off x="8432800" y="2946400"/>
            <a:ext cx="2188308" cy="2188308"/>
          </a:xfrm>
          <a:prstGeom prst="rect">
            <a:avLst/>
          </a:prstGeom>
        </p:spPr>
      </p:pic>
      <p:sp>
        <p:nvSpPr>
          <p:cNvPr id="8" name="Rectangle 7"/>
          <p:cNvSpPr/>
          <p:nvPr/>
        </p:nvSpPr>
        <p:spPr>
          <a:xfrm>
            <a:off x="4285375" y="5823411"/>
            <a:ext cx="3667992" cy="369332"/>
          </a:xfrm>
          <a:prstGeom prst="rect">
            <a:avLst/>
          </a:prstGeom>
        </p:spPr>
        <p:txBody>
          <a:bodyPr wrap="none">
            <a:spAutoFit/>
          </a:bodyPr>
          <a:lstStyle/>
          <a:p>
            <a:r>
              <a:rPr lang="en-US" b="1" i="1" dirty="0" smtClean="0"/>
              <a:t>F1-Score improved from 0.86 to 0.88</a:t>
            </a:r>
            <a:endParaRPr lang="en-US" b="1" i="1" dirty="0"/>
          </a:p>
        </p:txBody>
      </p:sp>
      <p:pic>
        <p:nvPicPr>
          <p:cNvPr id="9" name="Picture 8"/>
          <p:cNvPicPr>
            <a:picLocks noChangeAspect="1"/>
          </p:cNvPicPr>
          <p:nvPr/>
        </p:nvPicPr>
        <p:blipFill>
          <a:blip r:embed="rId6"/>
          <a:stretch>
            <a:fillRect/>
          </a:stretch>
        </p:blipFill>
        <p:spPr>
          <a:xfrm>
            <a:off x="4921094" y="3430954"/>
            <a:ext cx="2490488" cy="1219200"/>
          </a:xfrm>
          <a:prstGeom prst="rect">
            <a:avLst/>
          </a:prstGeom>
        </p:spPr>
      </p:pic>
    </p:spTree>
    <p:extLst>
      <p:ext uri="{BB962C8B-B14F-4D97-AF65-F5344CB8AC3E}">
        <p14:creationId xmlns:p14="http://schemas.microsoft.com/office/powerpoint/2010/main" val="2195062074"/>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80">
                                          <p:stCondLst>
                                            <p:cond delay="0"/>
                                          </p:stCondLst>
                                        </p:cTn>
                                        <p:tgtEl>
                                          <p:spTgt spid="4"/>
                                        </p:tgtEl>
                                      </p:cBhvr>
                                    </p:animEffect>
                                    <p:anim calcmode="lin" valueType="num">
                                      <p:cBhvr>
                                        <p:cTn id="8" dur="1822"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4"/>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4"/>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4"/>
                                        </p:tgtEl>
                                        <p:attrNameLst>
                                          <p:attrName>ppt_y</p:attrName>
                                        </p:attrNameLst>
                                      </p:cBhvr>
                                      <p:tavLst>
                                        <p:tav tm="0" fmla="#ppt_y-sin(pi*$)/81">
                                          <p:val>
                                            <p:fltVal val="0"/>
                                          </p:val>
                                        </p:tav>
                                        <p:tav tm="100000">
                                          <p:val>
                                            <p:fltVal val="1"/>
                                          </p:val>
                                        </p:tav>
                                      </p:tavLst>
                                    </p:anim>
                                    <p:animScale>
                                      <p:cBhvr>
                                        <p:cTn id="13" dur="26">
                                          <p:stCondLst>
                                            <p:cond delay="650"/>
                                          </p:stCondLst>
                                        </p:cTn>
                                        <p:tgtEl>
                                          <p:spTgt spid="4"/>
                                        </p:tgtEl>
                                      </p:cBhvr>
                                      <p:to x="100000" y="60000"/>
                                    </p:animScale>
                                    <p:animScale>
                                      <p:cBhvr>
                                        <p:cTn id="14" dur="166" decel="50000">
                                          <p:stCondLst>
                                            <p:cond delay="676"/>
                                          </p:stCondLst>
                                        </p:cTn>
                                        <p:tgtEl>
                                          <p:spTgt spid="4"/>
                                        </p:tgtEl>
                                      </p:cBhvr>
                                      <p:to x="100000" y="100000"/>
                                    </p:animScale>
                                    <p:animScale>
                                      <p:cBhvr>
                                        <p:cTn id="15" dur="26">
                                          <p:stCondLst>
                                            <p:cond delay="1312"/>
                                          </p:stCondLst>
                                        </p:cTn>
                                        <p:tgtEl>
                                          <p:spTgt spid="4"/>
                                        </p:tgtEl>
                                      </p:cBhvr>
                                      <p:to x="100000" y="80000"/>
                                    </p:animScale>
                                    <p:animScale>
                                      <p:cBhvr>
                                        <p:cTn id="16" dur="166" decel="50000">
                                          <p:stCondLst>
                                            <p:cond delay="1338"/>
                                          </p:stCondLst>
                                        </p:cTn>
                                        <p:tgtEl>
                                          <p:spTgt spid="4"/>
                                        </p:tgtEl>
                                      </p:cBhvr>
                                      <p:to x="100000" y="100000"/>
                                    </p:animScale>
                                    <p:animScale>
                                      <p:cBhvr>
                                        <p:cTn id="17" dur="26">
                                          <p:stCondLst>
                                            <p:cond delay="1642"/>
                                          </p:stCondLst>
                                        </p:cTn>
                                        <p:tgtEl>
                                          <p:spTgt spid="4"/>
                                        </p:tgtEl>
                                      </p:cBhvr>
                                      <p:to x="100000" y="90000"/>
                                    </p:animScale>
                                    <p:animScale>
                                      <p:cBhvr>
                                        <p:cTn id="18" dur="166" decel="50000">
                                          <p:stCondLst>
                                            <p:cond delay="1668"/>
                                          </p:stCondLst>
                                        </p:cTn>
                                        <p:tgtEl>
                                          <p:spTgt spid="4"/>
                                        </p:tgtEl>
                                      </p:cBhvr>
                                      <p:to x="100000" y="100000"/>
                                    </p:animScale>
                                    <p:animScale>
                                      <p:cBhvr>
                                        <p:cTn id="19" dur="26">
                                          <p:stCondLst>
                                            <p:cond delay="1808"/>
                                          </p:stCondLst>
                                        </p:cTn>
                                        <p:tgtEl>
                                          <p:spTgt spid="4"/>
                                        </p:tgtEl>
                                      </p:cBhvr>
                                      <p:to x="100000" y="95000"/>
                                    </p:animScale>
                                    <p:animScale>
                                      <p:cBhvr>
                                        <p:cTn id="20" dur="166" decel="50000">
                                          <p:stCondLst>
                                            <p:cond delay="1834"/>
                                          </p:stCondLst>
                                        </p:cTn>
                                        <p:tgtEl>
                                          <p:spTgt spid="4"/>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fill="hold"/>
                                        <p:tgtEl>
                                          <p:spTgt spid="9"/>
                                        </p:tgtEl>
                                        <p:attrNameLst>
                                          <p:attrName>ppt_x</p:attrName>
                                        </p:attrNameLst>
                                      </p:cBhvr>
                                      <p:tavLst>
                                        <p:tav tm="0">
                                          <p:val>
                                            <p:strVal val="#ppt_x"/>
                                          </p:val>
                                        </p:tav>
                                        <p:tav tm="100000">
                                          <p:val>
                                            <p:strVal val="#ppt_x"/>
                                          </p:val>
                                        </p:tav>
                                      </p:tavLst>
                                    </p:anim>
                                    <p:anim calcmode="lin" valueType="num">
                                      <p:cBhvr additive="base">
                                        <p:cTn id="26" dur="500" fill="hold"/>
                                        <p:tgtEl>
                                          <p:spTgt spid="9"/>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5"/>
                                        </p:tgtEl>
                                        <p:attrNameLst>
                                          <p:attrName>style.visibility</p:attrName>
                                        </p:attrNameLst>
                                      </p:cBhvr>
                                      <p:to>
                                        <p:strVal val="visible"/>
                                      </p:to>
                                    </p:set>
                                    <p:anim calcmode="lin" valueType="num">
                                      <p:cBhvr additive="base">
                                        <p:cTn id="29" dur="500" fill="hold"/>
                                        <p:tgtEl>
                                          <p:spTgt spid="5"/>
                                        </p:tgtEl>
                                        <p:attrNameLst>
                                          <p:attrName>ppt_x</p:attrName>
                                        </p:attrNameLst>
                                      </p:cBhvr>
                                      <p:tavLst>
                                        <p:tav tm="0">
                                          <p:val>
                                            <p:strVal val="#ppt_x"/>
                                          </p:val>
                                        </p:tav>
                                        <p:tav tm="100000">
                                          <p:val>
                                            <p:strVal val="#ppt_x"/>
                                          </p:val>
                                        </p:tav>
                                      </p:tavLst>
                                    </p:anim>
                                    <p:anim calcmode="lin" valueType="num">
                                      <p:cBhvr additive="base">
                                        <p:cTn id="3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6" presetClass="entr" presetSubtype="0" fill="hold" nodeType="click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wipe(down)">
                                      <p:cBhvr>
                                        <p:cTn id="35" dur="580">
                                          <p:stCondLst>
                                            <p:cond delay="0"/>
                                          </p:stCondLst>
                                        </p:cTn>
                                        <p:tgtEl>
                                          <p:spTgt spid="7"/>
                                        </p:tgtEl>
                                      </p:cBhvr>
                                    </p:animEffect>
                                    <p:anim calcmode="lin" valueType="num">
                                      <p:cBhvr>
                                        <p:cTn id="36" dur="1822" tmFilter="0,0; 0.14,0.36; 0.43,0.73; 0.71,0.91; 1.0,1.0">
                                          <p:stCondLst>
                                            <p:cond delay="0"/>
                                          </p:stCondLst>
                                        </p:cTn>
                                        <p:tgtEl>
                                          <p:spTgt spid="7"/>
                                        </p:tgtEl>
                                        <p:attrNameLst>
                                          <p:attrName>ppt_x</p:attrName>
                                        </p:attrNameLst>
                                      </p:cBhvr>
                                      <p:tavLst>
                                        <p:tav tm="0">
                                          <p:val>
                                            <p:strVal val="#ppt_x-0.25"/>
                                          </p:val>
                                        </p:tav>
                                        <p:tav tm="100000">
                                          <p:val>
                                            <p:strVal val="#ppt_x"/>
                                          </p:val>
                                        </p:tav>
                                      </p:tavLst>
                                    </p:anim>
                                    <p:anim calcmode="lin" valueType="num">
                                      <p:cBhvr>
                                        <p:cTn id="37" dur="664" tmFilter="0.0,0.0; 0.25,0.07; 0.50,0.2; 0.75,0.467; 1.0,1.0">
                                          <p:stCondLst>
                                            <p:cond delay="0"/>
                                          </p:stCondLst>
                                        </p:cTn>
                                        <p:tgtEl>
                                          <p:spTgt spid="7"/>
                                        </p:tgtEl>
                                        <p:attrNameLst>
                                          <p:attrName>ppt_y</p:attrName>
                                        </p:attrNameLst>
                                      </p:cBhvr>
                                      <p:tavLst>
                                        <p:tav tm="0" fmla="#ppt_y-sin(pi*$)/3">
                                          <p:val>
                                            <p:fltVal val="0.5"/>
                                          </p:val>
                                        </p:tav>
                                        <p:tav tm="100000">
                                          <p:val>
                                            <p:fltVal val="1"/>
                                          </p:val>
                                        </p:tav>
                                      </p:tavLst>
                                    </p:anim>
                                    <p:anim calcmode="lin" valueType="num">
                                      <p:cBhvr>
                                        <p:cTn id="38" dur="664" tmFilter="0, 0; 0.125,0.2665; 0.25,0.4; 0.375,0.465; 0.5,0.5;  0.625,0.535; 0.75,0.6; 0.875,0.7335; 1,1">
                                          <p:stCondLst>
                                            <p:cond delay="664"/>
                                          </p:stCondLst>
                                        </p:cTn>
                                        <p:tgtEl>
                                          <p:spTgt spid="7"/>
                                        </p:tgtEl>
                                        <p:attrNameLst>
                                          <p:attrName>ppt_y</p:attrName>
                                        </p:attrNameLst>
                                      </p:cBhvr>
                                      <p:tavLst>
                                        <p:tav tm="0" fmla="#ppt_y-sin(pi*$)/9">
                                          <p:val>
                                            <p:fltVal val="0"/>
                                          </p:val>
                                        </p:tav>
                                        <p:tav tm="100000">
                                          <p:val>
                                            <p:fltVal val="1"/>
                                          </p:val>
                                        </p:tav>
                                      </p:tavLst>
                                    </p:anim>
                                    <p:anim calcmode="lin" valueType="num">
                                      <p:cBhvr>
                                        <p:cTn id="39" dur="332" tmFilter="0, 0; 0.125,0.2665; 0.25,0.4; 0.375,0.465; 0.5,0.5;  0.625,0.535; 0.75,0.6; 0.875,0.7335; 1,1">
                                          <p:stCondLst>
                                            <p:cond delay="1324"/>
                                          </p:stCondLst>
                                        </p:cTn>
                                        <p:tgtEl>
                                          <p:spTgt spid="7"/>
                                        </p:tgtEl>
                                        <p:attrNameLst>
                                          <p:attrName>ppt_y</p:attrName>
                                        </p:attrNameLst>
                                      </p:cBhvr>
                                      <p:tavLst>
                                        <p:tav tm="0" fmla="#ppt_y-sin(pi*$)/27">
                                          <p:val>
                                            <p:fltVal val="0"/>
                                          </p:val>
                                        </p:tav>
                                        <p:tav tm="100000">
                                          <p:val>
                                            <p:fltVal val="1"/>
                                          </p:val>
                                        </p:tav>
                                      </p:tavLst>
                                    </p:anim>
                                    <p:anim calcmode="lin" valueType="num">
                                      <p:cBhvr>
                                        <p:cTn id="40" dur="164" tmFilter="0, 0; 0.125,0.2665; 0.25,0.4; 0.375,0.465; 0.5,0.5;  0.625,0.535; 0.75,0.6; 0.875,0.7335; 1,1">
                                          <p:stCondLst>
                                            <p:cond delay="1656"/>
                                          </p:stCondLst>
                                        </p:cTn>
                                        <p:tgtEl>
                                          <p:spTgt spid="7"/>
                                        </p:tgtEl>
                                        <p:attrNameLst>
                                          <p:attrName>ppt_y</p:attrName>
                                        </p:attrNameLst>
                                      </p:cBhvr>
                                      <p:tavLst>
                                        <p:tav tm="0" fmla="#ppt_y-sin(pi*$)/81">
                                          <p:val>
                                            <p:fltVal val="0"/>
                                          </p:val>
                                        </p:tav>
                                        <p:tav tm="100000">
                                          <p:val>
                                            <p:fltVal val="1"/>
                                          </p:val>
                                        </p:tav>
                                      </p:tavLst>
                                    </p:anim>
                                    <p:animScale>
                                      <p:cBhvr>
                                        <p:cTn id="41" dur="26">
                                          <p:stCondLst>
                                            <p:cond delay="650"/>
                                          </p:stCondLst>
                                        </p:cTn>
                                        <p:tgtEl>
                                          <p:spTgt spid="7"/>
                                        </p:tgtEl>
                                      </p:cBhvr>
                                      <p:to x="100000" y="60000"/>
                                    </p:animScale>
                                    <p:animScale>
                                      <p:cBhvr>
                                        <p:cTn id="42" dur="166" decel="50000">
                                          <p:stCondLst>
                                            <p:cond delay="676"/>
                                          </p:stCondLst>
                                        </p:cTn>
                                        <p:tgtEl>
                                          <p:spTgt spid="7"/>
                                        </p:tgtEl>
                                      </p:cBhvr>
                                      <p:to x="100000" y="100000"/>
                                    </p:animScale>
                                    <p:animScale>
                                      <p:cBhvr>
                                        <p:cTn id="43" dur="26">
                                          <p:stCondLst>
                                            <p:cond delay="1312"/>
                                          </p:stCondLst>
                                        </p:cTn>
                                        <p:tgtEl>
                                          <p:spTgt spid="7"/>
                                        </p:tgtEl>
                                      </p:cBhvr>
                                      <p:to x="100000" y="80000"/>
                                    </p:animScale>
                                    <p:animScale>
                                      <p:cBhvr>
                                        <p:cTn id="44" dur="166" decel="50000">
                                          <p:stCondLst>
                                            <p:cond delay="1338"/>
                                          </p:stCondLst>
                                        </p:cTn>
                                        <p:tgtEl>
                                          <p:spTgt spid="7"/>
                                        </p:tgtEl>
                                      </p:cBhvr>
                                      <p:to x="100000" y="100000"/>
                                    </p:animScale>
                                    <p:animScale>
                                      <p:cBhvr>
                                        <p:cTn id="45" dur="26">
                                          <p:stCondLst>
                                            <p:cond delay="1642"/>
                                          </p:stCondLst>
                                        </p:cTn>
                                        <p:tgtEl>
                                          <p:spTgt spid="7"/>
                                        </p:tgtEl>
                                      </p:cBhvr>
                                      <p:to x="100000" y="90000"/>
                                    </p:animScale>
                                    <p:animScale>
                                      <p:cBhvr>
                                        <p:cTn id="46" dur="166" decel="50000">
                                          <p:stCondLst>
                                            <p:cond delay="1668"/>
                                          </p:stCondLst>
                                        </p:cTn>
                                        <p:tgtEl>
                                          <p:spTgt spid="7"/>
                                        </p:tgtEl>
                                      </p:cBhvr>
                                      <p:to x="100000" y="100000"/>
                                    </p:animScale>
                                    <p:animScale>
                                      <p:cBhvr>
                                        <p:cTn id="47" dur="26">
                                          <p:stCondLst>
                                            <p:cond delay="1808"/>
                                          </p:stCondLst>
                                        </p:cTn>
                                        <p:tgtEl>
                                          <p:spTgt spid="7"/>
                                        </p:tgtEl>
                                      </p:cBhvr>
                                      <p:to x="100000" y="95000"/>
                                    </p:animScale>
                                    <p:animScale>
                                      <p:cBhvr>
                                        <p:cTn id="48" dur="166" decel="50000">
                                          <p:stCondLst>
                                            <p:cond delay="1834"/>
                                          </p:stCondLst>
                                        </p:cTn>
                                        <p:tgtEl>
                                          <p:spTgt spid="7"/>
                                        </p:tgtEl>
                                      </p:cBhvr>
                                      <p:to x="100000" y="100000"/>
                                    </p:animScale>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grpId="0" nodeType="clickEffect">
                                  <p:stCondLst>
                                    <p:cond delay="0"/>
                                  </p:stCondLst>
                                  <p:childTnLst>
                                    <p:set>
                                      <p:cBhvr>
                                        <p:cTn id="52" dur="1" fill="hold">
                                          <p:stCondLst>
                                            <p:cond delay="0"/>
                                          </p:stCondLst>
                                        </p:cTn>
                                        <p:tgtEl>
                                          <p:spTgt spid="8"/>
                                        </p:tgtEl>
                                        <p:attrNameLst>
                                          <p:attrName>style.visibility</p:attrName>
                                        </p:attrNameLst>
                                      </p:cBhvr>
                                      <p:to>
                                        <p:strVal val="visible"/>
                                      </p:to>
                                    </p:set>
                                    <p:anim calcmode="lin" valueType="num">
                                      <p:cBhvr additive="base">
                                        <p:cTn id="53" dur="500" fill="hold"/>
                                        <p:tgtEl>
                                          <p:spTgt spid="8"/>
                                        </p:tgtEl>
                                        <p:attrNameLst>
                                          <p:attrName>ppt_x</p:attrName>
                                        </p:attrNameLst>
                                      </p:cBhvr>
                                      <p:tavLst>
                                        <p:tav tm="0">
                                          <p:val>
                                            <p:strVal val="#ppt_x"/>
                                          </p:val>
                                        </p:tav>
                                        <p:tav tm="100000">
                                          <p:val>
                                            <p:strVal val="#ppt_x"/>
                                          </p:val>
                                        </p:tav>
                                      </p:tavLst>
                                    </p:anim>
                                    <p:anim calcmode="lin" valueType="num">
                                      <p:cBhvr additive="base">
                                        <p:cTn id="5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66986" y="854929"/>
            <a:ext cx="8761413" cy="706964"/>
          </a:xfrm>
        </p:spPr>
        <p:txBody>
          <a:bodyPr>
            <a:normAutofit fontScale="90000"/>
          </a:bodyPr>
          <a:lstStyle/>
          <a:p>
            <a:pPr algn="ctr"/>
            <a:r>
              <a:rPr lang="en-US" dirty="0" smtClean="0"/>
              <a:t/>
            </a:r>
            <a:br>
              <a:rPr lang="en-US" dirty="0" smtClean="0"/>
            </a:br>
            <a:r>
              <a:rPr lang="en-US" dirty="0"/>
              <a:t/>
            </a:r>
            <a:br>
              <a:rPr lang="en-US" dirty="0"/>
            </a:br>
            <a:r>
              <a:rPr lang="en-US" dirty="0" smtClean="0"/>
              <a:t/>
            </a:r>
            <a:br>
              <a:rPr lang="en-US" dirty="0" smtClean="0"/>
            </a:br>
            <a:r>
              <a:rPr lang="en-US" dirty="0" smtClean="0"/>
              <a:t>Production and Deployment </a:t>
            </a:r>
            <a:endParaRPr lang="en-US" dirty="0"/>
          </a:p>
        </p:txBody>
      </p:sp>
      <p:pic>
        <p:nvPicPr>
          <p:cNvPr id="3" name="Picture 2"/>
          <p:cNvPicPr>
            <a:picLocks noChangeAspect="1"/>
          </p:cNvPicPr>
          <p:nvPr/>
        </p:nvPicPr>
        <p:blipFill>
          <a:blip r:embed="rId3"/>
          <a:stretch>
            <a:fillRect/>
          </a:stretch>
        </p:blipFill>
        <p:spPr>
          <a:xfrm>
            <a:off x="5831840" y="557539"/>
            <a:ext cx="1026786" cy="1026786"/>
          </a:xfrm>
          <a:prstGeom prst="rect">
            <a:avLst/>
          </a:prstGeom>
        </p:spPr>
      </p:pic>
      <p:pic>
        <p:nvPicPr>
          <p:cNvPr id="4" name="Picture 3"/>
          <p:cNvPicPr>
            <a:picLocks noChangeAspect="1"/>
          </p:cNvPicPr>
          <p:nvPr/>
        </p:nvPicPr>
        <p:blipFill>
          <a:blip r:embed="rId4"/>
          <a:stretch>
            <a:fillRect/>
          </a:stretch>
        </p:blipFill>
        <p:spPr>
          <a:xfrm>
            <a:off x="5744307" y="2248734"/>
            <a:ext cx="703386" cy="703386"/>
          </a:xfrm>
          <a:prstGeom prst="rect">
            <a:avLst/>
          </a:prstGeom>
        </p:spPr>
      </p:pic>
      <p:pic>
        <p:nvPicPr>
          <p:cNvPr id="5" name="Picture 4"/>
          <p:cNvPicPr>
            <a:picLocks noChangeAspect="1"/>
          </p:cNvPicPr>
          <p:nvPr/>
        </p:nvPicPr>
        <p:blipFill>
          <a:blip r:embed="rId5"/>
          <a:stretch>
            <a:fillRect/>
          </a:stretch>
        </p:blipFill>
        <p:spPr>
          <a:xfrm>
            <a:off x="7448061" y="3594098"/>
            <a:ext cx="525586" cy="525586"/>
          </a:xfrm>
          <a:prstGeom prst="rect">
            <a:avLst/>
          </a:prstGeom>
        </p:spPr>
      </p:pic>
      <p:pic>
        <p:nvPicPr>
          <p:cNvPr id="6" name="Picture 5"/>
          <p:cNvPicPr>
            <a:picLocks noChangeAspect="1"/>
          </p:cNvPicPr>
          <p:nvPr/>
        </p:nvPicPr>
        <p:blipFill>
          <a:blip r:embed="rId6"/>
          <a:stretch>
            <a:fillRect/>
          </a:stretch>
        </p:blipFill>
        <p:spPr>
          <a:xfrm>
            <a:off x="1656862" y="2143365"/>
            <a:ext cx="866529" cy="866529"/>
          </a:xfrm>
          <a:prstGeom prst="rect">
            <a:avLst/>
          </a:prstGeom>
        </p:spPr>
      </p:pic>
      <p:pic>
        <p:nvPicPr>
          <p:cNvPr id="7" name="Picture 6"/>
          <p:cNvPicPr>
            <a:picLocks noChangeAspect="1"/>
          </p:cNvPicPr>
          <p:nvPr/>
        </p:nvPicPr>
        <p:blipFill>
          <a:blip r:embed="rId7"/>
          <a:stretch>
            <a:fillRect/>
          </a:stretch>
        </p:blipFill>
        <p:spPr>
          <a:xfrm>
            <a:off x="5744307" y="4814945"/>
            <a:ext cx="819278" cy="819278"/>
          </a:xfrm>
          <a:prstGeom prst="rect">
            <a:avLst/>
          </a:prstGeom>
        </p:spPr>
      </p:pic>
      <p:pic>
        <p:nvPicPr>
          <p:cNvPr id="8" name="Picture 7"/>
          <p:cNvPicPr>
            <a:picLocks noChangeAspect="1"/>
          </p:cNvPicPr>
          <p:nvPr/>
        </p:nvPicPr>
        <p:blipFill>
          <a:blip r:embed="rId8"/>
          <a:stretch>
            <a:fillRect/>
          </a:stretch>
        </p:blipFill>
        <p:spPr>
          <a:xfrm>
            <a:off x="4017109" y="3395668"/>
            <a:ext cx="687753" cy="687753"/>
          </a:xfrm>
          <a:prstGeom prst="rect">
            <a:avLst/>
          </a:prstGeom>
        </p:spPr>
      </p:pic>
      <p:pic>
        <p:nvPicPr>
          <p:cNvPr id="9" name="Picture 8"/>
          <p:cNvPicPr>
            <a:picLocks noChangeAspect="1"/>
          </p:cNvPicPr>
          <p:nvPr/>
        </p:nvPicPr>
        <p:blipFill>
          <a:blip r:embed="rId9"/>
          <a:stretch>
            <a:fillRect/>
          </a:stretch>
        </p:blipFill>
        <p:spPr>
          <a:xfrm>
            <a:off x="2914649" y="2033616"/>
            <a:ext cx="2431074" cy="1219200"/>
          </a:xfrm>
          <a:prstGeom prst="rect">
            <a:avLst/>
          </a:prstGeom>
        </p:spPr>
      </p:pic>
      <p:pic>
        <p:nvPicPr>
          <p:cNvPr id="10" name="Picture 9"/>
          <p:cNvPicPr>
            <a:picLocks noChangeAspect="1"/>
          </p:cNvPicPr>
          <p:nvPr/>
        </p:nvPicPr>
        <p:blipFill>
          <a:blip r:embed="rId10"/>
          <a:stretch>
            <a:fillRect/>
          </a:stretch>
        </p:blipFill>
        <p:spPr>
          <a:xfrm rot="5400000">
            <a:off x="6802802" y="2592903"/>
            <a:ext cx="704364" cy="898769"/>
          </a:xfrm>
          <a:prstGeom prst="rect">
            <a:avLst/>
          </a:prstGeom>
        </p:spPr>
      </p:pic>
      <p:pic>
        <p:nvPicPr>
          <p:cNvPr id="11" name="Picture 10"/>
          <p:cNvPicPr>
            <a:picLocks noChangeAspect="1"/>
          </p:cNvPicPr>
          <p:nvPr/>
        </p:nvPicPr>
        <p:blipFill>
          <a:blip r:embed="rId10"/>
          <a:stretch>
            <a:fillRect/>
          </a:stretch>
        </p:blipFill>
        <p:spPr>
          <a:xfrm rot="10800000">
            <a:off x="6710680" y="4319312"/>
            <a:ext cx="893687" cy="1151457"/>
          </a:xfrm>
          <a:prstGeom prst="rect">
            <a:avLst/>
          </a:prstGeom>
        </p:spPr>
      </p:pic>
      <p:pic>
        <p:nvPicPr>
          <p:cNvPr id="12" name="Picture 11"/>
          <p:cNvPicPr>
            <a:picLocks noChangeAspect="1"/>
          </p:cNvPicPr>
          <p:nvPr/>
        </p:nvPicPr>
        <p:blipFill>
          <a:blip r:embed="rId10"/>
          <a:stretch>
            <a:fillRect/>
          </a:stretch>
        </p:blipFill>
        <p:spPr>
          <a:xfrm rot="15436799">
            <a:off x="4277612" y="4326622"/>
            <a:ext cx="1232656" cy="1163690"/>
          </a:xfrm>
          <a:prstGeom prst="rect">
            <a:avLst/>
          </a:prstGeom>
        </p:spPr>
      </p:pic>
      <p:sp>
        <p:nvSpPr>
          <p:cNvPr id="13" name="Rectangle 12"/>
          <p:cNvSpPr/>
          <p:nvPr/>
        </p:nvSpPr>
        <p:spPr>
          <a:xfrm>
            <a:off x="1172503" y="3009894"/>
            <a:ext cx="1835246" cy="369332"/>
          </a:xfrm>
          <a:prstGeom prst="rect">
            <a:avLst/>
          </a:prstGeom>
        </p:spPr>
        <p:txBody>
          <a:bodyPr wrap="none">
            <a:spAutoFit/>
          </a:bodyPr>
          <a:lstStyle/>
          <a:p>
            <a:r>
              <a:rPr lang="en-US" dirty="0" smtClean="0"/>
              <a:t>Business Problem</a:t>
            </a:r>
            <a:endParaRPr lang="en-US" dirty="0"/>
          </a:p>
        </p:txBody>
      </p:sp>
      <p:sp>
        <p:nvSpPr>
          <p:cNvPr id="14" name="Rectangle 13"/>
          <p:cNvSpPr/>
          <p:nvPr/>
        </p:nvSpPr>
        <p:spPr>
          <a:xfrm>
            <a:off x="5553960" y="2846751"/>
            <a:ext cx="1084079" cy="276999"/>
          </a:xfrm>
          <a:prstGeom prst="rect">
            <a:avLst/>
          </a:prstGeom>
        </p:spPr>
        <p:txBody>
          <a:bodyPr wrap="none">
            <a:spAutoFit/>
          </a:bodyPr>
          <a:lstStyle/>
          <a:p>
            <a:r>
              <a:rPr lang="en-US" sz="1200" dirty="0" smtClean="0"/>
              <a:t>Data Ingestion</a:t>
            </a:r>
            <a:endParaRPr lang="en-US" sz="1200" dirty="0"/>
          </a:p>
        </p:txBody>
      </p:sp>
      <p:sp>
        <p:nvSpPr>
          <p:cNvPr id="15" name="Rectangle 14"/>
          <p:cNvSpPr/>
          <p:nvPr/>
        </p:nvSpPr>
        <p:spPr>
          <a:xfrm>
            <a:off x="6803618" y="4056569"/>
            <a:ext cx="1814471" cy="276999"/>
          </a:xfrm>
          <a:prstGeom prst="rect">
            <a:avLst/>
          </a:prstGeom>
        </p:spPr>
        <p:txBody>
          <a:bodyPr wrap="none">
            <a:spAutoFit/>
          </a:bodyPr>
          <a:lstStyle/>
          <a:p>
            <a:r>
              <a:rPr lang="en-US" sz="1200" dirty="0" smtClean="0"/>
              <a:t>Data Preprocessing &amp; EDA</a:t>
            </a:r>
            <a:endParaRPr lang="en-US" sz="1200" dirty="0"/>
          </a:p>
        </p:txBody>
      </p:sp>
      <p:sp>
        <p:nvSpPr>
          <p:cNvPr id="16" name="Rectangle 15"/>
          <p:cNvSpPr/>
          <p:nvPr/>
        </p:nvSpPr>
        <p:spPr>
          <a:xfrm>
            <a:off x="5597213" y="5733513"/>
            <a:ext cx="1191224" cy="276999"/>
          </a:xfrm>
          <a:prstGeom prst="rect">
            <a:avLst/>
          </a:prstGeom>
        </p:spPr>
        <p:txBody>
          <a:bodyPr wrap="none">
            <a:spAutoFit/>
          </a:bodyPr>
          <a:lstStyle/>
          <a:p>
            <a:r>
              <a:rPr lang="en-US" sz="1200" dirty="0" smtClean="0"/>
              <a:t>Model Research</a:t>
            </a:r>
            <a:endParaRPr lang="en-US" sz="1200" dirty="0"/>
          </a:p>
        </p:txBody>
      </p:sp>
      <p:sp>
        <p:nvSpPr>
          <p:cNvPr id="17" name="Rectangle 16"/>
          <p:cNvSpPr/>
          <p:nvPr/>
        </p:nvSpPr>
        <p:spPr>
          <a:xfrm>
            <a:off x="3447369" y="4087773"/>
            <a:ext cx="1827231" cy="276999"/>
          </a:xfrm>
          <a:prstGeom prst="rect">
            <a:avLst/>
          </a:prstGeom>
        </p:spPr>
        <p:txBody>
          <a:bodyPr wrap="none">
            <a:spAutoFit/>
          </a:bodyPr>
          <a:lstStyle/>
          <a:p>
            <a:r>
              <a:rPr lang="en-US" sz="1200" dirty="0" smtClean="0"/>
              <a:t>Deployment &amp; Monitoring</a:t>
            </a:r>
            <a:endParaRPr lang="en-US" sz="1200" dirty="0"/>
          </a:p>
        </p:txBody>
      </p:sp>
      <p:sp>
        <p:nvSpPr>
          <p:cNvPr id="18" name="Rectangle 17"/>
          <p:cNvSpPr/>
          <p:nvPr/>
        </p:nvSpPr>
        <p:spPr>
          <a:xfrm>
            <a:off x="9471720" y="3256726"/>
            <a:ext cx="2040341" cy="1200329"/>
          </a:xfrm>
          <a:prstGeom prst="rect">
            <a:avLst/>
          </a:prstGeom>
        </p:spPr>
        <p:txBody>
          <a:bodyPr wrap="square">
            <a:spAutoFit/>
          </a:bodyPr>
          <a:lstStyle/>
          <a:p>
            <a:r>
              <a:rPr lang="en-US" dirty="0" smtClean="0"/>
              <a:t>Key point:</a:t>
            </a:r>
          </a:p>
          <a:p>
            <a:r>
              <a:rPr lang="en-US" dirty="0" smtClean="0"/>
              <a:t>This is an iterative  process and not linear</a:t>
            </a:r>
            <a:endParaRPr lang="en-US" dirty="0"/>
          </a:p>
        </p:txBody>
      </p:sp>
    </p:spTree>
    <p:extLst>
      <p:ext uri="{BB962C8B-B14F-4D97-AF65-F5344CB8AC3E}">
        <p14:creationId xmlns:p14="http://schemas.microsoft.com/office/powerpoint/2010/main" val="3071015933"/>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ircle(in)">
                                      <p:cBhvr>
                                        <p:cTn id="7" dur="2000"/>
                                        <p:tgtEl>
                                          <p:spTgt spid="6"/>
                                        </p:tgtEl>
                                      </p:cBhvr>
                                    </p:animEffect>
                                  </p:childTnLst>
                                </p:cTn>
                              </p:par>
                              <p:par>
                                <p:cTn id="8" presetID="6" presetClass="entr" presetSubtype="16"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circle(in)">
                                      <p:cBhvr>
                                        <p:cTn id="10" dur="20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ipe(down)">
                                      <p:cBhvr>
                                        <p:cTn id="15" dur="500"/>
                                        <p:tgtEl>
                                          <p:spTgt spid="9"/>
                                        </p:tgtEl>
                                      </p:cBhvr>
                                    </p:animEffect>
                                  </p:childTnLst>
                                </p:cTn>
                              </p:par>
                              <p:par>
                                <p:cTn id="16" presetID="22" presetClass="entr" presetSubtype="4" fill="hold"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wipe(down)">
                                      <p:cBhvr>
                                        <p:cTn id="18" dur="500"/>
                                        <p:tgtEl>
                                          <p:spTgt spid="4"/>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wipe(down)">
                                      <p:cBhvr>
                                        <p:cTn id="21" dur="500"/>
                                        <p:tgtEl>
                                          <p:spTgt spid="14"/>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nodeType="click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wipe(down)">
                                      <p:cBhvr>
                                        <p:cTn id="26" dur="500"/>
                                        <p:tgtEl>
                                          <p:spTgt spid="10"/>
                                        </p:tgtEl>
                                      </p:cBhvr>
                                    </p:animEffect>
                                  </p:childTnLst>
                                </p:cTn>
                              </p:par>
                              <p:par>
                                <p:cTn id="27" presetID="22" presetClass="entr" presetSubtype="4" fill="hold" nodeType="with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wipe(down)">
                                      <p:cBhvr>
                                        <p:cTn id="29" dur="500"/>
                                        <p:tgtEl>
                                          <p:spTgt spid="5"/>
                                        </p:tgtEl>
                                      </p:cBhvr>
                                    </p:animEffect>
                                  </p:childTnLst>
                                </p:cTn>
                              </p:par>
                              <p:par>
                                <p:cTn id="30" presetID="22" presetClass="entr" presetSubtype="4" fill="hold" grpId="0" nodeType="with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wipe(down)">
                                      <p:cBhvr>
                                        <p:cTn id="32" dur="500"/>
                                        <p:tgtEl>
                                          <p:spTgt spid="15"/>
                                        </p:tgtEl>
                                      </p:cBhvr>
                                    </p:animEffect>
                                  </p:childTnLst>
                                </p:cTn>
                              </p:par>
                            </p:childTnLst>
                          </p:cTn>
                        </p:par>
                      </p:childTnLst>
                    </p:cTn>
                  </p:par>
                  <p:par>
                    <p:cTn id="33" fill="hold">
                      <p:stCondLst>
                        <p:cond delay="indefinite"/>
                      </p:stCondLst>
                      <p:childTnLst>
                        <p:par>
                          <p:cTn id="34" fill="hold">
                            <p:stCondLst>
                              <p:cond delay="0"/>
                            </p:stCondLst>
                            <p:childTnLst>
                              <p:par>
                                <p:cTn id="35" presetID="53" presetClass="entr" presetSubtype="16" fill="hold" grpId="0" nodeType="clickEffect">
                                  <p:stCondLst>
                                    <p:cond delay="0"/>
                                  </p:stCondLst>
                                  <p:childTnLst>
                                    <p:set>
                                      <p:cBhvr>
                                        <p:cTn id="36" dur="1" fill="hold">
                                          <p:stCondLst>
                                            <p:cond delay="0"/>
                                          </p:stCondLst>
                                        </p:cTn>
                                        <p:tgtEl>
                                          <p:spTgt spid="18"/>
                                        </p:tgtEl>
                                        <p:attrNameLst>
                                          <p:attrName>style.visibility</p:attrName>
                                        </p:attrNameLst>
                                      </p:cBhvr>
                                      <p:to>
                                        <p:strVal val="visible"/>
                                      </p:to>
                                    </p:set>
                                    <p:anim calcmode="lin" valueType="num">
                                      <p:cBhvr>
                                        <p:cTn id="37" dur="500" fill="hold"/>
                                        <p:tgtEl>
                                          <p:spTgt spid="18"/>
                                        </p:tgtEl>
                                        <p:attrNameLst>
                                          <p:attrName>ppt_w</p:attrName>
                                        </p:attrNameLst>
                                      </p:cBhvr>
                                      <p:tavLst>
                                        <p:tav tm="0">
                                          <p:val>
                                            <p:fltVal val="0"/>
                                          </p:val>
                                        </p:tav>
                                        <p:tav tm="100000">
                                          <p:val>
                                            <p:strVal val="#ppt_w"/>
                                          </p:val>
                                        </p:tav>
                                      </p:tavLst>
                                    </p:anim>
                                    <p:anim calcmode="lin" valueType="num">
                                      <p:cBhvr>
                                        <p:cTn id="38" dur="500" fill="hold"/>
                                        <p:tgtEl>
                                          <p:spTgt spid="18"/>
                                        </p:tgtEl>
                                        <p:attrNameLst>
                                          <p:attrName>ppt_h</p:attrName>
                                        </p:attrNameLst>
                                      </p:cBhvr>
                                      <p:tavLst>
                                        <p:tav tm="0">
                                          <p:val>
                                            <p:fltVal val="0"/>
                                          </p:val>
                                        </p:tav>
                                        <p:tav tm="100000">
                                          <p:val>
                                            <p:strVal val="#ppt_h"/>
                                          </p:val>
                                        </p:tav>
                                      </p:tavLst>
                                    </p:anim>
                                    <p:animEffect transition="in" filter="fade">
                                      <p:cBhvr>
                                        <p:cTn id="39" dur="500"/>
                                        <p:tgtEl>
                                          <p:spTgt spid="18"/>
                                        </p:tgtEl>
                                      </p:cBhvr>
                                    </p:animEffect>
                                  </p:childTnLst>
                                </p:cTn>
                              </p:par>
                            </p:childTnLst>
                          </p:cTn>
                        </p:par>
                      </p:childTnLst>
                    </p:cTn>
                  </p:par>
                  <p:par>
                    <p:cTn id="40" fill="hold">
                      <p:stCondLst>
                        <p:cond delay="indefinite"/>
                      </p:stCondLst>
                      <p:childTnLst>
                        <p:par>
                          <p:cTn id="41" fill="hold">
                            <p:stCondLst>
                              <p:cond delay="0"/>
                            </p:stCondLst>
                            <p:childTnLst>
                              <p:par>
                                <p:cTn id="42" presetID="53" presetClass="entr" presetSubtype="16" fill="hold" nodeType="clickEffect">
                                  <p:stCondLst>
                                    <p:cond delay="0"/>
                                  </p:stCondLst>
                                  <p:childTnLst>
                                    <p:set>
                                      <p:cBhvr>
                                        <p:cTn id="43" dur="1" fill="hold">
                                          <p:stCondLst>
                                            <p:cond delay="0"/>
                                          </p:stCondLst>
                                        </p:cTn>
                                        <p:tgtEl>
                                          <p:spTgt spid="11"/>
                                        </p:tgtEl>
                                        <p:attrNameLst>
                                          <p:attrName>style.visibility</p:attrName>
                                        </p:attrNameLst>
                                      </p:cBhvr>
                                      <p:to>
                                        <p:strVal val="visible"/>
                                      </p:to>
                                    </p:set>
                                    <p:anim calcmode="lin" valueType="num">
                                      <p:cBhvr>
                                        <p:cTn id="44" dur="500" fill="hold"/>
                                        <p:tgtEl>
                                          <p:spTgt spid="11"/>
                                        </p:tgtEl>
                                        <p:attrNameLst>
                                          <p:attrName>ppt_w</p:attrName>
                                        </p:attrNameLst>
                                      </p:cBhvr>
                                      <p:tavLst>
                                        <p:tav tm="0">
                                          <p:val>
                                            <p:fltVal val="0"/>
                                          </p:val>
                                        </p:tav>
                                        <p:tav tm="100000">
                                          <p:val>
                                            <p:strVal val="#ppt_w"/>
                                          </p:val>
                                        </p:tav>
                                      </p:tavLst>
                                    </p:anim>
                                    <p:anim calcmode="lin" valueType="num">
                                      <p:cBhvr>
                                        <p:cTn id="45" dur="500" fill="hold"/>
                                        <p:tgtEl>
                                          <p:spTgt spid="11"/>
                                        </p:tgtEl>
                                        <p:attrNameLst>
                                          <p:attrName>ppt_h</p:attrName>
                                        </p:attrNameLst>
                                      </p:cBhvr>
                                      <p:tavLst>
                                        <p:tav tm="0">
                                          <p:val>
                                            <p:fltVal val="0"/>
                                          </p:val>
                                        </p:tav>
                                        <p:tav tm="100000">
                                          <p:val>
                                            <p:strVal val="#ppt_h"/>
                                          </p:val>
                                        </p:tav>
                                      </p:tavLst>
                                    </p:anim>
                                    <p:animEffect transition="in" filter="fade">
                                      <p:cBhvr>
                                        <p:cTn id="46" dur="500"/>
                                        <p:tgtEl>
                                          <p:spTgt spid="11"/>
                                        </p:tgtEl>
                                      </p:cBhvr>
                                    </p:animEffect>
                                  </p:childTnLst>
                                </p:cTn>
                              </p:par>
                              <p:par>
                                <p:cTn id="47" presetID="53" presetClass="entr" presetSubtype="16" fill="hold" nodeType="withEffect">
                                  <p:stCondLst>
                                    <p:cond delay="0"/>
                                  </p:stCondLst>
                                  <p:childTnLst>
                                    <p:set>
                                      <p:cBhvr>
                                        <p:cTn id="48" dur="1" fill="hold">
                                          <p:stCondLst>
                                            <p:cond delay="0"/>
                                          </p:stCondLst>
                                        </p:cTn>
                                        <p:tgtEl>
                                          <p:spTgt spid="7"/>
                                        </p:tgtEl>
                                        <p:attrNameLst>
                                          <p:attrName>style.visibility</p:attrName>
                                        </p:attrNameLst>
                                      </p:cBhvr>
                                      <p:to>
                                        <p:strVal val="visible"/>
                                      </p:to>
                                    </p:set>
                                    <p:anim calcmode="lin" valueType="num">
                                      <p:cBhvr>
                                        <p:cTn id="49" dur="500" fill="hold"/>
                                        <p:tgtEl>
                                          <p:spTgt spid="7"/>
                                        </p:tgtEl>
                                        <p:attrNameLst>
                                          <p:attrName>ppt_w</p:attrName>
                                        </p:attrNameLst>
                                      </p:cBhvr>
                                      <p:tavLst>
                                        <p:tav tm="0">
                                          <p:val>
                                            <p:fltVal val="0"/>
                                          </p:val>
                                        </p:tav>
                                        <p:tav tm="100000">
                                          <p:val>
                                            <p:strVal val="#ppt_w"/>
                                          </p:val>
                                        </p:tav>
                                      </p:tavLst>
                                    </p:anim>
                                    <p:anim calcmode="lin" valueType="num">
                                      <p:cBhvr>
                                        <p:cTn id="50" dur="500" fill="hold"/>
                                        <p:tgtEl>
                                          <p:spTgt spid="7"/>
                                        </p:tgtEl>
                                        <p:attrNameLst>
                                          <p:attrName>ppt_h</p:attrName>
                                        </p:attrNameLst>
                                      </p:cBhvr>
                                      <p:tavLst>
                                        <p:tav tm="0">
                                          <p:val>
                                            <p:fltVal val="0"/>
                                          </p:val>
                                        </p:tav>
                                        <p:tav tm="100000">
                                          <p:val>
                                            <p:strVal val="#ppt_h"/>
                                          </p:val>
                                        </p:tav>
                                      </p:tavLst>
                                    </p:anim>
                                    <p:animEffect transition="in" filter="fade">
                                      <p:cBhvr>
                                        <p:cTn id="51" dur="500"/>
                                        <p:tgtEl>
                                          <p:spTgt spid="7"/>
                                        </p:tgtEl>
                                      </p:cBhvr>
                                    </p:animEffect>
                                  </p:childTnLst>
                                </p:cTn>
                              </p:par>
                              <p:par>
                                <p:cTn id="52" presetID="53" presetClass="entr" presetSubtype="16" fill="hold" grpId="0" nodeType="withEffect">
                                  <p:stCondLst>
                                    <p:cond delay="0"/>
                                  </p:stCondLst>
                                  <p:childTnLst>
                                    <p:set>
                                      <p:cBhvr>
                                        <p:cTn id="53" dur="1" fill="hold">
                                          <p:stCondLst>
                                            <p:cond delay="0"/>
                                          </p:stCondLst>
                                        </p:cTn>
                                        <p:tgtEl>
                                          <p:spTgt spid="16"/>
                                        </p:tgtEl>
                                        <p:attrNameLst>
                                          <p:attrName>style.visibility</p:attrName>
                                        </p:attrNameLst>
                                      </p:cBhvr>
                                      <p:to>
                                        <p:strVal val="visible"/>
                                      </p:to>
                                    </p:set>
                                    <p:anim calcmode="lin" valueType="num">
                                      <p:cBhvr>
                                        <p:cTn id="54" dur="500" fill="hold"/>
                                        <p:tgtEl>
                                          <p:spTgt spid="16"/>
                                        </p:tgtEl>
                                        <p:attrNameLst>
                                          <p:attrName>ppt_w</p:attrName>
                                        </p:attrNameLst>
                                      </p:cBhvr>
                                      <p:tavLst>
                                        <p:tav tm="0">
                                          <p:val>
                                            <p:fltVal val="0"/>
                                          </p:val>
                                        </p:tav>
                                        <p:tav tm="100000">
                                          <p:val>
                                            <p:strVal val="#ppt_w"/>
                                          </p:val>
                                        </p:tav>
                                      </p:tavLst>
                                    </p:anim>
                                    <p:anim calcmode="lin" valueType="num">
                                      <p:cBhvr>
                                        <p:cTn id="55" dur="500" fill="hold"/>
                                        <p:tgtEl>
                                          <p:spTgt spid="16"/>
                                        </p:tgtEl>
                                        <p:attrNameLst>
                                          <p:attrName>ppt_h</p:attrName>
                                        </p:attrNameLst>
                                      </p:cBhvr>
                                      <p:tavLst>
                                        <p:tav tm="0">
                                          <p:val>
                                            <p:fltVal val="0"/>
                                          </p:val>
                                        </p:tav>
                                        <p:tav tm="100000">
                                          <p:val>
                                            <p:strVal val="#ppt_h"/>
                                          </p:val>
                                        </p:tav>
                                      </p:tavLst>
                                    </p:anim>
                                    <p:animEffect transition="in" filter="fade">
                                      <p:cBhvr>
                                        <p:cTn id="56" dur="500"/>
                                        <p:tgtEl>
                                          <p:spTgt spid="16"/>
                                        </p:tgtEl>
                                      </p:cBhvr>
                                    </p:animEffect>
                                  </p:childTnLst>
                                </p:cTn>
                              </p:par>
                            </p:childTnLst>
                          </p:cTn>
                        </p:par>
                      </p:childTnLst>
                    </p:cTn>
                  </p:par>
                  <p:par>
                    <p:cTn id="57" fill="hold">
                      <p:stCondLst>
                        <p:cond delay="indefinite"/>
                      </p:stCondLst>
                      <p:childTnLst>
                        <p:par>
                          <p:cTn id="58" fill="hold">
                            <p:stCondLst>
                              <p:cond delay="0"/>
                            </p:stCondLst>
                            <p:childTnLst>
                              <p:par>
                                <p:cTn id="59" presetID="21" presetClass="entr" presetSubtype="1" fill="hold" nodeType="clickEffect">
                                  <p:stCondLst>
                                    <p:cond delay="0"/>
                                  </p:stCondLst>
                                  <p:childTnLst>
                                    <p:set>
                                      <p:cBhvr>
                                        <p:cTn id="60" dur="1" fill="hold">
                                          <p:stCondLst>
                                            <p:cond delay="0"/>
                                          </p:stCondLst>
                                        </p:cTn>
                                        <p:tgtEl>
                                          <p:spTgt spid="12"/>
                                        </p:tgtEl>
                                        <p:attrNameLst>
                                          <p:attrName>style.visibility</p:attrName>
                                        </p:attrNameLst>
                                      </p:cBhvr>
                                      <p:to>
                                        <p:strVal val="visible"/>
                                      </p:to>
                                    </p:set>
                                    <p:animEffect transition="in" filter="wheel(1)">
                                      <p:cBhvr>
                                        <p:cTn id="61" dur="2000"/>
                                        <p:tgtEl>
                                          <p:spTgt spid="12"/>
                                        </p:tgtEl>
                                      </p:cBhvr>
                                    </p:animEffect>
                                  </p:childTnLst>
                                </p:cTn>
                              </p:par>
                              <p:par>
                                <p:cTn id="62" presetID="21" presetClass="entr" presetSubtype="1" fill="hold" nodeType="withEffect">
                                  <p:stCondLst>
                                    <p:cond delay="0"/>
                                  </p:stCondLst>
                                  <p:childTnLst>
                                    <p:set>
                                      <p:cBhvr>
                                        <p:cTn id="63" dur="1" fill="hold">
                                          <p:stCondLst>
                                            <p:cond delay="0"/>
                                          </p:stCondLst>
                                        </p:cTn>
                                        <p:tgtEl>
                                          <p:spTgt spid="8"/>
                                        </p:tgtEl>
                                        <p:attrNameLst>
                                          <p:attrName>style.visibility</p:attrName>
                                        </p:attrNameLst>
                                      </p:cBhvr>
                                      <p:to>
                                        <p:strVal val="visible"/>
                                      </p:to>
                                    </p:set>
                                    <p:animEffect transition="in" filter="wheel(1)">
                                      <p:cBhvr>
                                        <p:cTn id="64" dur="2000"/>
                                        <p:tgtEl>
                                          <p:spTgt spid="8"/>
                                        </p:tgtEl>
                                      </p:cBhvr>
                                    </p:animEffect>
                                  </p:childTnLst>
                                </p:cTn>
                              </p:par>
                              <p:par>
                                <p:cTn id="65" presetID="21" presetClass="entr" presetSubtype="1" fill="hold" grpId="0" nodeType="withEffect">
                                  <p:stCondLst>
                                    <p:cond delay="0"/>
                                  </p:stCondLst>
                                  <p:childTnLst>
                                    <p:set>
                                      <p:cBhvr>
                                        <p:cTn id="66" dur="1" fill="hold">
                                          <p:stCondLst>
                                            <p:cond delay="0"/>
                                          </p:stCondLst>
                                        </p:cTn>
                                        <p:tgtEl>
                                          <p:spTgt spid="17"/>
                                        </p:tgtEl>
                                        <p:attrNameLst>
                                          <p:attrName>style.visibility</p:attrName>
                                        </p:attrNameLst>
                                      </p:cBhvr>
                                      <p:to>
                                        <p:strVal val="visible"/>
                                      </p:to>
                                    </p:set>
                                    <p:animEffect transition="in" filter="wheel(1)">
                                      <p:cBhvr>
                                        <p:cTn id="67" dur="2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P spid="16" grpId="0"/>
      <p:bldP spid="17" grpId="0"/>
      <p:bldP spid="1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22034" y="910381"/>
            <a:ext cx="8761413" cy="706964"/>
          </a:xfrm>
        </p:spPr>
        <p:txBody>
          <a:bodyPr>
            <a:normAutofit fontScale="90000"/>
          </a:bodyPr>
          <a:lstStyle/>
          <a:p>
            <a:pPr algn="ctr"/>
            <a:r>
              <a:rPr lang="en-US" dirty="0" smtClean="0"/>
              <a:t/>
            </a:r>
            <a:br>
              <a:rPr lang="en-US" dirty="0" smtClean="0"/>
            </a:br>
            <a:r>
              <a:rPr lang="en-US" dirty="0"/>
              <a:t/>
            </a:r>
            <a:br>
              <a:rPr lang="en-US" dirty="0"/>
            </a:br>
            <a:r>
              <a:rPr lang="en-US" dirty="0" smtClean="0"/>
              <a:t/>
            </a:r>
            <a:br>
              <a:rPr lang="en-US" dirty="0" smtClean="0"/>
            </a:br>
            <a:r>
              <a:rPr lang="en-US" dirty="0" smtClean="0"/>
              <a:t>Recommendation </a:t>
            </a:r>
            <a:endParaRPr lang="en-US" dirty="0"/>
          </a:p>
        </p:txBody>
      </p:sp>
      <p:pic>
        <p:nvPicPr>
          <p:cNvPr id="3" name="Picture 2"/>
          <p:cNvPicPr>
            <a:picLocks noChangeAspect="1"/>
          </p:cNvPicPr>
          <p:nvPr/>
        </p:nvPicPr>
        <p:blipFill>
          <a:blip r:embed="rId3"/>
          <a:stretch>
            <a:fillRect/>
          </a:stretch>
        </p:blipFill>
        <p:spPr>
          <a:xfrm>
            <a:off x="5762885" y="675553"/>
            <a:ext cx="988435" cy="988435"/>
          </a:xfrm>
          <a:prstGeom prst="rect">
            <a:avLst/>
          </a:prstGeom>
        </p:spPr>
      </p:pic>
      <p:pic>
        <p:nvPicPr>
          <p:cNvPr id="5" name="Picture 4"/>
          <p:cNvPicPr>
            <a:picLocks noChangeAspect="1"/>
          </p:cNvPicPr>
          <p:nvPr/>
        </p:nvPicPr>
        <p:blipFill>
          <a:blip r:embed="rId4"/>
          <a:stretch>
            <a:fillRect/>
          </a:stretch>
        </p:blipFill>
        <p:spPr>
          <a:xfrm>
            <a:off x="1860062" y="2741246"/>
            <a:ext cx="1219200" cy="1219200"/>
          </a:xfrm>
          <a:prstGeom prst="rect">
            <a:avLst/>
          </a:prstGeom>
        </p:spPr>
      </p:pic>
      <p:pic>
        <p:nvPicPr>
          <p:cNvPr id="6" name="Picture 5"/>
          <p:cNvPicPr>
            <a:picLocks noChangeAspect="1"/>
          </p:cNvPicPr>
          <p:nvPr/>
        </p:nvPicPr>
        <p:blipFill>
          <a:blip r:embed="rId5"/>
          <a:stretch>
            <a:fillRect/>
          </a:stretch>
        </p:blipFill>
        <p:spPr>
          <a:xfrm>
            <a:off x="8940801" y="2663093"/>
            <a:ext cx="1219200" cy="1219200"/>
          </a:xfrm>
          <a:prstGeom prst="rect">
            <a:avLst/>
          </a:prstGeom>
        </p:spPr>
      </p:pic>
      <p:sp>
        <p:nvSpPr>
          <p:cNvPr id="7" name="Rectangle 6"/>
          <p:cNvSpPr/>
          <p:nvPr/>
        </p:nvSpPr>
        <p:spPr>
          <a:xfrm>
            <a:off x="1877160" y="2362145"/>
            <a:ext cx="1206869" cy="369332"/>
          </a:xfrm>
          <a:prstGeom prst="rect">
            <a:avLst/>
          </a:prstGeom>
        </p:spPr>
        <p:txBody>
          <a:bodyPr wrap="none">
            <a:spAutoFit/>
          </a:bodyPr>
          <a:lstStyle/>
          <a:p>
            <a:r>
              <a:rPr lang="en-US" b="1" dirty="0"/>
              <a:t>More Data</a:t>
            </a:r>
          </a:p>
        </p:txBody>
      </p:sp>
      <p:sp>
        <p:nvSpPr>
          <p:cNvPr id="8" name="Rectangle 7"/>
          <p:cNvSpPr/>
          <p:nvPr/>
        </p:nvSpPr>
        <p:spPr>
          <a:xfrm>
            <a:off x="8925048" y="2362145"/>
            <a:ext cx="1234953" cy="369332"/>
          </a:xfrm>
          <a:prstGeom prst="rect">
            <a:avLst/>
          </a:prstGeom>
        </p:spPr>
        <p:txBody>
          <a:bodyPr wrap="none">
            <a:spAutoFit/>
          </a:bodyPr>
          <a:lstStyle/>
          <a:p>
            <a:r>
              <a:rPr lang="en-US" b="1" dirty="0"/>
              <a:t>Techniques</a:t>
            </a:r>
          </a:p>
        </p:txBody>
      </p:sp>
      <p:sp>
        <p:nvSpPr>
          <p:cNvPr id="9" name="Rectangle 8"/>
          <p:cNvSpPr/>
          <p:nvPr/>
        </p:nvSpPr>
        <p:spPr>
          <a:xfrm>
            <a:off x="1844309" y="4174364"/>
            <a:ext cx="2686056" cy="1200329"/>
          </a:xfrm>
          <a:prstGeom prst="rect">
            <a:avLst/>
          </a:prstGeom>
        </p:spPr>
        <p:txBody>
          <a:bodyPr wrap="none">
            <a:spAutoFit/>
          </a:bodyPr>
          <a:lstStyle/>
          <a:p>
            <a:pPr marL="285750" indent="-285750">
              <a:buFont typeface="Arial" panose="020B0604020202020204" pitchFamily="34" charset="0"/>
              <a:buChar char="•"/>
            </a:pPr>
            <a:r>
              <a:rPr lang="en-US" dirty="0" smtClean="0"/>
              <a:t>Category of fraud</a:t>
            </a:r>
          </a:p>
          <a:p>
            <a:pPr marL="285750" indent="-285750">
              <a:buFont typeface="Arial" panose="020B0604020202020204" pitchFamily="34" charset="0"/>
              <a:buChar char="•"/>
            </a:pPr>
            <a:r>
              <a:rPr lang="en-US" dirty="0" smtClean="0"/>
              <a:t>Payment method used</a:t>
            </a:r>
          </a:p>
          <a:p>
            <a:pPr marL="285750" indent="-285750">
              <a:buFont typeface="Arial" panose="020B0604020202020204" pitchFamily="34" charset="0"/>
              <a:buChar char="•"/>
            </a:pPr>
            <a:r>
              <a:rPr lang="en-US" dirty="0" smtClean="0"/>
              <a:t>Average monthly spend</a:t>
            </a:r>
          </a:p>
          <a:p>
            <a:pPr marL="285750" indent="-285750">
              <a:buFont typeface="Arial" panose="020B0604020202020204" pitchFamily="34" charset="0"/>
              <a:buChar char="•"/>
            </a:pPr>
            <a:r>
              <a:rPr lang="en-US" dirty="0" smtClean="0"/>
              <a:t>System information </a:t>
            </a:r>
            <a:endParaRPr lang="en-US" dirty="0"/>
          </a:p>
        </p:txBody>
      </p:sp>
      <p:sp>
        <p:nvSpPr>
          <p:cNvPr id="10" name="Rectangle 9"/>
          <p:cNvSpPr/>
          <p:nvPr/>
        </p:nvSpPr>
        <p:spPr>
          <a:xfrm>
            <a:off x="8854831" y="4183241"/>
            <a:ext cx="2648482" cy="1200329"/>
          </a:xfrm>
          <a:prstGeom prst="rect">
            <a:avLst/>
          </a:prstGeom>
        </p:spPr>
        <p:txBody>
          <a:bodyPr wrap="none">
            <a:spAutoFit/>
          </a:bodyPr>
          <a:lstStyle/>
          <a:p>
            <a:pPr marL="285750" indent="-285750">
              <a:buFont typeface="Arial" panose="020B0604020202020204" pitchFamily="34" charset="0"/>
              <a:buChar char="•"/>
            </a:pPr>
            <a:r>
              <a:rPr lang="en-US" dirty="0" smtClean="0"/>
              <a:t>Anomaly detection</a:t>
            </a:r>
          </a:p>
          <a:p>
            <a:pPr marL="285750" indent="-285750">
              <a:buFont typeface="Arial" panose="020B0604020202020204" pitchFamily="34" charset="0"/>
              <a:buChar char="•"/>
            </a:pPr>
            <a:r>
              <a:rPr lang="en-US" dirty="0" smtClean="0"/>
              <a:t>Behavioral analysis</a:t>
            </a:r>
          </a:p>
          <a:p>
            <a:pPr marL="285750" indent="-285750">
              <a:buFont typeface="Arial" panose="020B0604020202020204" pitchFamily="34" charset="0"/>
              <a:buChar char="•"/>
            </a:pPr>
            <a:r>
              <a:rPr lang="en-US" dirty="0" smtClean="0"/>
              <a:t>Clustering</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241111227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randombar(horizontal)">
                                      <p:cBhvr>
                                        <p:cTn id="10" dur="500"/>
                                        <p:tgtEl>
                                          <p:spTgt spid="7"/>
                                        </p:tgtEl>
                                      </p:cBhvr>
                                    </p:animEffect>
                                  </p:childTnLst>
                                </p:cTn>
                              </p:par>
                              <p:par>
                                <p:cTn id="11" presetID="14" presetClass="entr" presetSubtype="1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randombar(horizontal)">
                                      <p:cBhvr>
                                        <p:cTn id="13" dur="500"/>
                                        <p:tgtEl>
                                          <p:spTgt spid="6"/>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randombar(horizontal)">
                                      <p:cBhvr>
                                        <p:cTn id="16" dur="5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9">
                                            <p:txEl>
                                              <p:pRg st="0" end="0"/>
                                            </p:txEl>
                                          </p:spTgt>
                                        </p:tgtEl>
                                        <p:attrNameLst>
                                          <p:attrName>style.visibility</p:attrName>
                                        </p:attrNameLst>
                                      </p:cBhvr>
                                      <p:to>
                                        <p:strVal val="visible"/>
                                      </p:to>
                                    </p:set>
                                    <p:anim calcmode="lin" valueType="num">
                                      <p:cBhvr additive="base">
                                        <p:cTn id="21"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9">
                                            <p:txEl>
                                              <p:pRg st="0" end="0"/>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9">
                                            <p:txEl>
                                              <p:pRg st="1" end="1"/>
                                            </p:txEl>
                                          </p:spTgt>
                                        </p:tgtEl>
                                        <p:attrNameLst>
                                          <p:attrName>style.visibility</p:attrName>
                                        </p:attrNameLst>
                                      </p:cBhvr>
                                      <p:to>
                                        <p:strVal val="visible"/>
                                      </p:to>
                                    </p:set>
                                    <p:anim calcmode="lin" valueType="num">
                                      <p:cBhvr additive="base">
                                        <p:cTn id="25" dur="500" fill="hold"/>
                                        <p:tgtEl>
                                          <p:spTgt spid="9">
                                            <p:txEl>
                                              <p:pRg st="1" end="1"/>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9">
                                            <p:txEl>
                                              <p:pRg st="1" end="1"/>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9">
                                            <p:txEl>
                                              <p:pRg st="2" end="2"/>
                                            </p:txEl>
                                          </p:spTgt>
                                        </p:tgtEl>
                                        <p:attrNameLst>
                                          <p:attrName>style.visibility</p:attrName>
                                        </p:attrNameLst>
                                      </p:cBhvr>
                                      <p:to>
                                        <p:strVal val="visible"/>
                                      </p:to>
                                    </p:set>
                                    <p:anim calcmode="lin" valueType="num">
                                      <p:cBhvr additive="base">
                                        <p:cTn id="29" dur="500" fill="hold"/>
                                        <p:tgtEl>
                                          <p:spTgt spid="9">
                                            <p:txEl>
                                              <p:pRg st="2" end="2"/>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9">
                                            <p:txEl>
                                              <p:pRg st="2" end="2"/>
                                            </p:txEl>
                                          </p:spTgt>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9">
                                            <p:txEl>
                                              <p:pRg st="3" end="3"/>
                                            </p:txEl>
                                          </p:spTgt>
                                        </p:tgtEl>
                                        <p:attrNameLst>
                                          <p:attrName>style.visibility</p:attrName>
                                        </p:attrNameLst>
                                      </p:cBhvr>
                                      <p:to>
                                        <p:strVal val="visible"/>
                                      </p:to>
                                    </p:set>
                                    <p:anim calcmode="lin" valueType="num">
                                      <p:cBhvr additive="base">
                                        <p:cTn id="33" dur="500" fill="hold"/>
                                        <p:tgtEl>
                                          <p:spTgt spid="9">
                                            <p:txEl>
                                              <p:pRg st="3" end="3"/>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9">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nodeType="clickEffect">
                                  <p:stCondLst>
                                    <p:cond delay="0"/>
                                  </p:stCondLst>
                                  <p:childTnLst>
                                    <p:set>
                                      <p:cBhvr>
                                        <p:cTn id="38" dur="1" fill="hold">
                                          <p:stCondLst>
                                            <p:cond delay="0"/>
                                          </p:stCondLst>
                                        </p:cTn>
                                        <p:tgtEl>
                                          <p:spTgt spid="10">
                                            <p:txEl>
                                              <p:pRg st="0" end="0"/>
                                            </p:txEl>
                                          </p:spTgt>
                                        </p:tgtEl>
                                        <p:attrNameLst>
                                          <p:attrName>style.visibility</p:attrName>
                                        </p:attrNameLst>
                                      </p:cBhvr>
                                      <p:to>
                                        <p:strVal val="visible"/>
                                      </p:to>
                                    </p:set>
                                    <p:animEffect transition="in" filter="fade">
                                      <p:cBhvr>
                                        <p:cTn id="39" dur="1000"/>
                                        <p:tgtEl>
                                          <p:spTgt spid="10">
                                            <p:txEl>
                                              <p:pRg st="0" end="0"/>
                                            </p:txEl>
                                          </p:spTgt>
                                        </p:tgtEl>
                                      </p:cBhvr>
                                    </p:animEffect>
                                    <p:anim calcmode="lin" valueType="num">
                                      <p:cBhvr>
                                        <p:cTn id="40" dur="1000" fill="hold"/>
                                        <p:tgtEl>
                                          <p:spTgt spid="10">
                                            <p:txEl>
                                              <p:pRg st="0" end="0"/>
                                            </p:txEl>
                                          </p:spTgt>
                                        </p:tgtEl>
                                        <p:attrNameLst>
                                          <p:attrName>ppt_x</p:attrName>
                                        </p:attrNameLst>
                                      </p:cBhvr>
                                      <p:tavLst>
                                        <p:tav tm="0">
                                          <p:val>
                                            <p:strVal val="#ppt_x"/>
                                          </p:val>
                                        </p:tav>
                                        <p:tav tm="100000">
                                          <p:val>
                                            <p:strVal val="#ppt_x"/>
                                          </p:val>
                                        </p:tav>
                                      </p:tavLst>
                                    </p:anim>
                                    <p:anim calcmode="lin" valueType="num">
                                      <p:cBhvr>
                                        <p:cTn id="41" dur="1000" fill="hold"/>
                                        <p:tgtEl>
                                          <p:spTgt spid="10">
                                            <p:txEl>
                                              <p:pRg st="0" end="0"/>
                                            </p:txEl>
                                          </p:spTgt>
                                        </p:tgtEl>
                                        <p:attrNameLst>
                                          <p:attrName>ppt_y</p:attrName>
                                        </p:attrNameLst>
                                      </p:cBhvr>
                                      <p:tavLst>
                                        <p:tav tm="0">
                                          <p:val>
                                            <p:strVal val="#ppt_y+.1"/>
                                          </p:val>
                                        </p:tav>
                                        <p:tav tm="100000">
                                          <p:val>
                                            <p:strVal val="#ppt_y"/>
                                          </p:val>
                                        </p:tav>
                                      </p:tavLst>
                                    </p:anim>
                                  </p:childTnLst>
                                </p:cTn>
                              </p:par>
                              <p:par>
                                <p:cTn id="42" presetID="42" presetClass="entr" presetSubtype="0" fill="hold" nodeType="withEffect">
                                  <p:stCondLst>
                                    <p:cond delay="0"/>
                                  </p:stCondLst>
                                  <p:childTnLst>
                                    <p:set>
                                      <p:cBhvr>
                                        <p:cTn id="43" dur="1" fill="hold">
                                          <p:stCondLst>
                                            <p:cond delay="0"/>
                                          </p:stCondLst>
                                        </p:cTn>
                                        <p:tgtEl>
                                          <p:spTgt spid="10">
                                            <p:txEl>
                                              <p:pRg st="1" end="1"/>
                                            </p:txEl>
                                          </p:spTgt>
                                        </p:tgtEl>
                                        <p:attrNameLst>
                                          <p:attrName>style.visibility</p:attrName>
                                        </p:attrNameLst>
                                      </p:cBhvr>
                                      <p:to>
                                        <p:strVal val="visible"/>
                                      </p:to>
                                    </p:set>
                                    <p:animEffect transition="in" filter="fade">
                                      <p:cBhvr>
                                        <p:cTn id="44" dur="1000"/>
                                        <p:tgtEl>
                                          <p:spTgt spid="10">
                                            <p:txEl>
                                              <p:pRg st="1" end="1"/>
                                            </p:txEl>
                                          </p:spTgt>
                                        </p:tgtEl>
                                      </p:cBhvr>
                                    </p:animEffect>
                                    <p:anim calcmode="lin" valueType="num">
                                      <p:cBhvr>
                                        <p:cTn id="45" dur="1000" fill="hold"/>
                                        <p:tgtEl>
                                          <p:spTgt spid="10">
                                            <p:txEl>
                                              <p:pRg st="1" end="1"/>
                                            </p:txEl>
                                          </p:spTgt>
                                        </p:tgtEl>
                                        <p:attrNameLst>
                                          <p:attrName>ppt_x</p:attrName>
                                        </p:attrNameLst>
                                      </p:cBhvr>
                                      <p:tavLst>
                                        <p:tav tm="0">
                                          <p:val>
                                            <p:strVal val="#ppt_x"/>
                                          </p:val>
                                        </p:tav>
                                        <p:tav tm="100000">
                                          <p:val>
                                            <p:strVal val="#ppt_x"/>
                                          </p:val>
                                        </p:tav>
                                      </p:tavLst>
                                    </p:anim>
                                    <p:anim calcmode="lin" valueType="num">
                                      <p:cBhvr>
                                        <p:cTn id="46" dur="1000" fill="hold"/>
                                        <p:tgtEl>
                                          <p:spTgt spid="10">
                                            <p:txEl>
                                              <p:pRg st="1" end="1"/>
                                            </p:txEl>
                                          </p:spTgt>
                                        </p:tgtEl>
                                        <p:attrNameLst>
                                          <p:attrName>ppt_y</p:attrName>
                                        </p:attrNameLst>
                                      </p:cBhvr>
                                      <p:tavLst>
                                        <p:tav tm="0">
                                          <p:val>
                                            <p:strVal val="#ppt_y+.1"/>
                                          </p:val>
                                        </p:tav>
                                        <p:tav tm="100000">
                                          <p:val>
                                            <p:strVal val="#ppt_y"/>
                                          </p:val>
                                        </p:tav>
                                      </p:tavLst>
                                    </p:anim>
                                  </p:childTnLst>
                                </p:cTn>
                              </p:par>
                              <p:par>
                                <p:cTn id="47" presetID="42" presetClass="entr" presetSubtype="0" fill="hold" nodeType="withEffect">
                                  <p:stCondLst>
                                    <p:cond delay="0"/>
                                  </p:stCondLst>
                                  <p:childTnLst>
                                    <p:set>
                                      <p:cBhvr>
                                        <p:cTn id="48" dur="1" fill="hold">
                                          <p:stCondLst>
                                            <p:cond delay="0"/>
                                          </p:stCondLst>
                                        </p:cTn>
                                        <p:tgtEl>
                                          <p:spTgt spid="10">
                                            <p:txEl>
                                              <p:pRg st="2" end="2"/>
                                            </p:txEl>
                                          </p:spTgt>
                                        </p:tgtEl>
                                        <p:attrNameLst>
                                          <p:attrName>style.visibility</p:attrName>
                                        </p:attrNameLst>
                                      </p:cBhvr>
                                      <p:to>
                                        <p:strVal val="visible"/>
                                      </p:to>
                                    </p:set>
                                    <p:animEffect transition="in" filter="fade">
                                      <p:cBhvr>
                                        <p:cTn id="49" dur="1000"/>
                                        <p:tgtEl>
                                          <p:spTgt spid="10">
                                            <p:txEl>
                                              <p:pRg st="2" end="2"/>
                                            </p:txEl>
                                          </p:spTgt>
                                        </p:tgtEl>
                                      </p:cBhvr>
                                    </p:animEffect>
                                    <p:anim calcmode="lin" valueType="num">
                                      <p:cBhvr>
                                        <p:cTn id="50" dur="1000" fill="hold"/>
                                        <p:tgtEl>
                                          <p:spTgt spid="10">
                                            <p:txEl>
                                              <p:pRg st="2" end="2"/>
                                            </p:txEl>
                                          </p:spTgt>
                                        </p:tgtEl>
                                        <p:attrNameLst>
                                          <p:attrName>ppt_x</p:attrName>
                                        </p:attrNameLst>
                                      </p:cBhvr>
                                      <p:tavLst>
                                        <p:tav tm="0">
                                          <p:val>
                                            <p:strVal val="#ppt_x"/>
                                          </p:val>
                                        </p:tav>
                                        <p:tav tm="100000">
                                          <p:val>
                                            <p:strVal val="#ppt_x"/>
                                          </p:val>
                                        </p:tav>
                                      </p:tavLst>
                                    </p:anim>
                                    <p:anim calcmode="lin" valueType="num">
                                      <p:cBhvr>
                                        <p:cTn id="51" dur="1000" fill="hold"/>
                                        <p:tgtEl>
                                          <p:spTgt spid="10">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15293" y="877148"/>
            <a:ext cx="8761413" cy="706964"/>
          </a:xfrm>
        </p:spPr>
        <p:txBody>
          <a:bodyPr>
            <a:normAutofit fontScale="90000"/>
          </a:bodyPr>
          <a:lstStyle/>
          <a:p>
            <a:pPr algn="ctr"/>
            <a:r>
              <a:rPr lang="en-US" dirty="0" smtClean="0"/>
              <a:t/>
            </a:r>
            <a:br>
              <a:rPr lang="en-US" dirty="0" smtClean="0"/>
            </a:br>
            <a:r>
              <a:rPr lang="en-US" dirty="0"/>
              <a:t/>
            </a:r>
            <a:br>
              <a:rPr lang="en-US" dirty="0"/>
            </a:br>
            <a:r>
              <a:rPr lang="en-US" dirty="0" smtClean="0"/>
              <a:t/>
            </a:r>
            <a:br>
              <a:rPr lang="en-US" dirty="0" smtClean="0"/>
            </a:br>
            <a:r>
              <a:rPr lang="en-US" dirty="0" smtClean="0"/>
              <a:t>So When Do I Start ;)</a:t>
            </a:r>
            <a:endParaRPr lang="en-US" dirty="0"/>
          </a:p>
        </p:txBody>
      </p:sp>
      <p:pic>
        <p:nvPicPr>
          <p:cNvPr id="3" name="Picture 2"/>
          <p:cNvPicPr>
            <a:picLocks noChangeAspect="1"/>
          </p:cNvPicPr>
          <p:nvPr/>
        </p:nvPicPr>
        <p:blipFill>
          <a:blip r:embed="rId2"/>
          <a:stretch>
            <a:fillRect/>
          </a:stretch>
        </p:blipFill>
        <p:spPr>
          <a:xfrm>
            <a:off x="4797669" y="2608384"/>
            <a:ext cx="2596662" cy="2596662"/>
          </a:xfrm>
          <a:prstGeom prst="rect">
            <a:avLst/>
          </a:prstGeom>
        </p:spPr>
      </p:pic>
    </p:spTree>
    <p:extLst>
      <p:ext uri="{BB962C8B-B14F-4D97-AF65-F5344CB8AC3E}">
        <p14:creationId xmlns:p14="http://schemas.microsoft.com/office/powerpoint/2010/main" val="318352544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4064001" y="1477107"/>
            <a:ext cx="4017107" cy="4017107"/>
          </a:xfrm>
          <a:prstGeom prst="rect">
            <a:avLst/>
          </a:prstGeom>
        </p:spPr>
      </p:pic>
    </p:spTree>
    <p:extLst>
      <p:ext uri="{BB962C8B-B14F-4D97-AF65-F5344CB8AC3E}">
        <p14:creationId xmlns:p14="http://schemas.microsoft.com/office/powerpoint/2010/main" val="477777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80">
                                          <p:stCondLst>
                                            <p:cond delay="0"/>
                                          </p:stCondLst>
                                        </p:cTn>
                                        <p:tgtEl>
                                          <p:spTgt spid="3"/>
                                        </p:tgtEl>
                                      </p:cBhvr>
                                    </p:animEffect>
                                    <p:anim calcmode="lin" valueType="num">
                                      <p:cBhvr>
                                        <p:cTn id="8" dur="1822" tmFilter="0,0; 0.14,0.36; 0.43,0.73; 0.71,0.91; 1.0,1.0">
                                          <p:stCondLst>
                                            <p:cond delay="0"/>
                                          </p:stCondLst>
                                        </p:cTn>
                                        <p:tgtEl>
                                          <p:spTgt spid="3"/>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
                                        </p:tgtEl>
                                        <p:attrNameLst>
                                          <p:attrName>ppt_y</p:attrName>
                                        </p:attrNameLst>
                                      </p:cBhvr>
                                      <p:tavLst>
                                        <p:tav tm="0" fmla="#ppt_y-sin(pi*$)/81">
                                          <p:val>
                                            <p:fltVal val="0"/>
                                          </p:val>
                                        </p:tav>
                                        <p:tav tm="100000">
                                          <p:val>
                                            <p:fltVal val="1"/>
                                          </p:val>
                                        </p:tav>
                                      </p:tavLst>
                                    </p:anim>
                                    <p:animScale>
                                      <p:cBhvr>
                                        <p:cTn id="13" dur="26">
                                          <p:stCondLst>
                                            <p:cond delay="650"/>
                                          </p:stCondLst>
                                        </p:cTn>
                                        <p:tgtEl>
                                          <p:spTgt spid="3"/>
                                        </p:tgtEl>
                                      </p:cBhvr>
                                      <p:to x="100000" y="60000"/>
                                    </p:animScale>
                                    <p:animScale>
                                      <p:cBhvr>
                                        <p:cTn id="14" dur="166" decel="50000">
                                          <p:stCondLst>
                                            <p:cond delay="676"/>
                                          </p:stCondLst>
                                        </p:cTn>
                                        <p:tgtEl>
                                          <p:spTgt spid="3"/>
                                        </p:tgtEl>
                                      </p:cBhvr>
                                      <p:to x="100000" y="100000"/>
                                    </p:animScale>
                                    <p:animScale>
                                      <p:cBhvr>
                                        <p:cTn id="15" dur="26">
                                          <p:stCondLst>
                                            <p:cond delay="1312"/>
                                          </p:stCondLst>
                                        </p:cTn>
                                        <p:tgtEl>
                                          <p:spTgt spid="3"/>
                                        </p:tgtEl>
                                      </p:cBhvr>
                                      <p:to x="100000" y="80000"/>
                                    </p:animScale>
                                    <p:animScale>
                                      <p:cBhvr>
                                        <p:cTn id="16" dur="166" decel="50000">
                                          <p:stCondLst>
                                            <p:cond delay="1338"/>
                                          </p:stCondLst>
                                        </p:cTn>
                                        <p:tgtEl>
                                          <p:spTgt spid="3"/>
                                        </p:tgtEl>
                                      </p:cBhvr>
                                      <p:to x="100000" y="100000"/>
                                    </p:animScale>
                                    <p:animScale>
                                      <p:cBhvr>
                                        <p:cTn id="17" dur="26">
                                          <p:stCondLst>
                                            <p:cond delay="1642"/>
                                          </p:stCondLst>
                                        </p:cTn>
                                        <p:tgtEl>
                                          <p:spTgt spid="3"/>
                                        </p:tgtEl>
                                      </p:cBhvr>
                                      <p:to x="100000" y="90000"/>
                                    </p:animScale>
                                    <p:animScale>
                                      <p:cBhvr>
                                        <p:cTn id="18" dur="166" decel="50000">
                                          <p:stCondLst>
                                            <p:cond delay="1668"/>
                                          </p:stCondLst>
                                        </p:cTn>
                                        <p:tgtEl>
                                          <p:spTgt spid="3"/>
                                        </p:tgtEl>
                                      </p:cBhvr>
                                      <p:to x="100000" y="100000"/>
                                    </p:animScale>
                                    <p:animScale>
                                      <p:cBhvr>
                                        <p:cTn id="19" dur="26">
                                          <p:stCondLst>
                                            <p:cond delay="1808"/>
                                          </p:stCondLst>
                                        </p:cTn>
                                        <p:tgtEl>
                                          <p:spTgt spid="3"/>
                                        </p:tgtEl>
                                      </p:cBhvr>
                                      <p:to x="100000" y="95000"/>
                                    </p:animScale>
                                    <p:animScale>
                                      <p:cBhvr>
                                        <p:cTn id="20" dur="166" decel="50000">
                                          <p:stCondLst>
                                            <p:cond delay="1834"/>
                                          </p:stCondLst>
                                        </p:cTn>
                                        <p:tgtEl>
                                          <p:spTgt spid="3"/>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pic>
        <p:nvPicPr>
          <p:cNvPr id="11" name="Content Placeholder 10"/>
          <p:cNvPicPr>
            <a:picLocks noGrp="1" noChangeAspect="1"/>
          </p:cNvPicPr>
          <p:nvPr>
            <p:ph idx="1"/>
          </p:nvPr>
        </p:nvPicPr>
        <p:blipFill>
          <a:blip r:embed="rId3"/>
          <a:stretch>
            <a:fillRect/>
          </a:stretch>
        </p:blipFill>
        <p:spPr>
          <a:xfrm>
            <a:off x="1500554" y="2279716"/>
            <a:ext cx="1969661" cy="1969661"/>
          </a:xfrm>
          <a:prstGeom prst="rect">
            <a:avLst/>
          </a:prstGeom>
        </p:spPr>
      </p:pic>
      <p:sp>
        <p:nvSpPr>
          <p:cNvPr id="14" name="Rectangle 13"/>
          <p:cNvSpPr/>
          <p:nvPr/>
        </p:nvSpPr>
        <p:spPr>
          <a:xfrm>
            <a:off x="1417222" y="4379336"/>
            <a:ext cx="2763618" cy="923330"/>
          </a:xfrm>
          <a:prstGeom prst="rect">
            <a:avLst/>
          </a:prstGeom>
        </p:spPr>
        <p:txBody>
          <a:bodyPr wrap="square">
            <a:spAutoFit/>
          </a:bodyPr>
          <a:lstStyle/>
          <a:p>
            <a:r>
              <a:rPr lang="en-US" b="1" dirty="0"/>
              <a:t>Business </a:t>
            </a:r>
            <a:r>
              <a:rPr lang="en-US" b="1" dirty="0" smtClean="0"/>
              <a:t>Problem</a:t>
            </a:r>
          </a:p>
          <a:p>
            <a:pPr marL="285750" indent="-285750">
              <a:buFont typeface="Arial" panose="020B0604020202020204" pitchFamily="34" charset="0"/>
              <a:buChar char="•"/>
            </a:pPr>
            <a:r>
              <a:rPr lang="en-US" dirty="0" smtClean="0"/>
              <a:t>Importance/Impact</a:t>
            </a:r>
          </a:p>
          <a:p>
            <a:pPr marL="285750" indent="-285750">
              <a:buFont typeface="Arial" panose="020B0604020202020204" pitchFamily="34" charset="0"/>
              <a:buChar char="•"/>
            </a:pPr>
            <a:r>
              <a:rPr lang="en-US" dirty="0" smtClean="0"/>
              <a:t>Challenges</a:t>
            </a:r>
          </a:p>
        </p:txBody>
      </p:sp>
      <p:sp>
        <p:nvSpPr>
          <p:cNvPr id="15" name="Rectangle 14"/>
          <p:cNvSpPr/>
          <p:nvPr/>
        </p:nvSpPr>
        <p:spPr>
          <a:xfrm>
            <a:off x="7688982" y="4379336"/>
            <a:ext cx="3202538" cy="923330"/>
          </a:xfrm>
          <a:prstGeom prst="rect">
            <a:avLst/>
          </a:prstGeom>
        </p:spPr>
        <p:txBody>
          <a:bodyPr wrap="square">
            <a:spAutoFit/>
          </a:bodyPr>
          <a:lstStyle/>
          <a:p>
            <a:r>
              <a:rPr lang="en-US" b="1" dirty="0" smtClean="0"/>
              <a:t>Solution</a:t>
            </a:r>
          </a:p>
          <a:p>
            <a:pPr marL="285750" indent="-285750">
              <a:buFont typeface="Arial" panose="020B0604020202020204" pitchFamily="34" charset="0"/>
              <a:buChar char="•"/>
            </a:pPr>
            <a:r>
              <a:rPr lang="en-US" dirty="0" smtClean="0"/>
              <a:t>Approach</a:t>
            </a:r>
          </a:p>
          <a:p>
            <a:pPr marL="285750" indent="-285750">
              <a:buFont typeface="Arial" panose="020B0604020202020204" pitchFamily="34" charset="0"/>
              <a:buChar char="•"/>
            </a:pPr>
            <a:r>
              <a:rPr lang="en-US" dirty="0" smtClean="0"/>
              <a:t>Key Component</a:t>
            </a:r>
            <a:endParaRPr lang="en-US" dirty="0"/>
          </a:p>
        </p:txBody>
      </p:sp>
      <p:pic>
        <p:nvPicPr>
          <p:cNvPr id="17" name="Picture 16"/>
          <p:cNvPicPr>
            <a:picLocks noChangeAspect="1"/>
          </p:cNvPicPr>
          <p:nvPr/>
        </p:nvPicPr>
        <p:blipFill>
          <a:blip r:embed="rId4"/>
          <a:stretch>
            <a:fillRect/>
          </a:stretch>
        </p:blipFill>
        <p:spPr>
          <a:xfrm rot="16200000">
            <a:off x="7624689" y="2160168"/>
            <a:ext cx="2089209" cy="2089209"/>
          </a:xfrm>
          <a:prstGeom prst="rect">
            <a:avLst/>
          </a:prstGeom>
        </p:spPr>
      </p:pic>
    </p:spTree>
    <p:extLst>
      <p:ext uri="{BB962C8B-B14F-4D97-AF65-F5344CB8AC3E}">
        <p14:creationId xmlns:p14="http://schemas.microsoft.com/office/powerpoint/2010/main" val="178166982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80">
                                          <p:stCondLst>
                                            <p:cond delay="0"/>
                                          </p:stCondLst>
                                        </p:cTn>
                                        <p:tgtEl>
                                          <p:spTgt spid="11"/>
                                        </p:tgtEl>
                                      </p:cBhvr>
                                    </p:animEffect>
                                    <p:anim calcmode="lin" valueType="num">
                                      <p:cBhvr>
                                        <p:cTn id="8" dur="1822" tmFilter="0,0; 0.14,0.36; 0.43,0.73; 0.71,0.91; 1.0,1.0">
                                          <p:stCondLst>
                                            <p:cond delay="0"/>
                                          </p:stCondLst>
                                        </p:cTn>
                                        <p:tgtEl>
                                          <p:spTgt spid="11"/>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1"/>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1"/>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1"/>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1"/>
                                        </p:tgtEl>
                                        <p:attrNameLst>
                                          <p:attrName>ppt_y</p:attrName>
                                        </p:attrNameLst>
                                      </p:cBhvr>
                                      <p:tavLst>
                                        <p:tav tm="0" fmla="#ppt_y-sin(pi*$)/81">
                                          <p:val>
                                            <p:fltVal val="0"/>
                                          </p:val>
                                        </p:tav>
                                        <p:tav tm="100000">
                                          <p:val>
                                            <p:fltVal val="1"/>
                                          </p:val>
                                        </p:tav>
                                      </p:tavLst>
                                    </p:anim>
                                    <p:animScale>
                                      <p:cBhvr>
                                        <p:cTn id="13" dur="26">
                                          <p:stCondLst>
                                            <p:cond delay="650"/>
                                          </p:stCondLst>
                                        </p:cTn>
                                        <p:tgtEl>
                                          <p:spTgt spid="11"/>
                                        </p:tgtEl>
                                      </p:cBhvr>
                                      <p:to x="100000" y="60000"/>
                                    </p:animScale>
                                    <p:animScale>
                                      <p:cBhvr>
                                        <p:cTn id="14" dur="166" decel="50000">
                                          <p:stCondLst>
                                            <p:cond delay="676"/>
                                          </p:stCondLst>
                                        </p:cTn>
                                        <p:tgtEl>
                                          <p:spTgt spid="11"/>
                                        </p:tgtEl>
                                      </p:cBhvr>
                                      <p:to x="100000" y="100000"/>
                                    </p:animScale>
                                    <p:animScale>
                                      <p:cBhvr>
                                        <p:cTn id="15" dur="26">
                                          <p:stCondLst>
                                            <p:cond delay="1312"/>
                                          </p:stCondLst>
                                        </p:cTn>
                                        <p:tgtEl>
                                          <p:spTgt spid="11"/>
                                        </p:tgtEl>
                                      </p:cBhvr>
                                      <p:to x="100000" y="80000"/>
                                    </p:animScale>
                                    <p:animScale>
                                      <p:cBhvr>
                                        <p:cTn id="16" dur="166" decel="50000">
                                          <p:stCondLst>
                                            <p:cond delay="1338"/>
                                          </p:stCondLst>
                                        </p:cTn>
                                        <p:tgtEl>
                                          <p:spTgt spid="11"/>
                                        </p:tgtEl>
                                      </p:cBhvr>
                                      <p:to x="100000" y="100000"/>
                                    </p:animScale>
                                    <p:animScale>
                                      <p:cBhvr>
                                        <p:cTn id="17" dur="26">
                                          <p:stCondLst>
                                            <p:cond delay="1642"/>
                                          </p:stCondLst>
                                        </p:cTn>
                                        <p:tgtEl>
                                          <p:spTgt spid="11"/>
                                        </p:tgtEl>
                                      </p:cBhvr>
                                      <p:to x="100000" y="90000"/>
                                    </p:animScale>
                                    <p:animScale>
                                      <p:cBhvr>
                                        <p:cTn id="18" dur="166" decel="50000">
                                          <p:stCondLst>
                                            <p:cond delay="1668"/>
                                          </p:stCondLst>
                                        </p:cTn>
                                        <p:tgtEl>
                                          <p:spTgt spid="11"/>
                                        </p:tgtEl>
                                      </p:cBhvr>
                                      <p:to x="100000" y="100000"/>
                                    </p:animScale>
                                    <p:animScale>
                                      <p:cBhvr>
                                        <p:cTn id="19" dur="26">
                                          <p:stCondLst>
                                            <p:cond delay="1808"/>
                                          </p:stCondLst>
                                        </p:cTn>
                                        <p:tgtEl>
                                          <p:spTgt spid="11"/>
                                        </p:tgtEl>
                                      </p:cBhvr>
                                      <p:to x="100000" y="95000"/>
                                    </p:animScale>
                                    <p:animScale>
                                      <p:cBhvr>
                                        <p:cTn id="20" dur="166" decel="50000">
                                          <p:stCondLst>
                                            <p:cond delay="1834"/>
                                          </p:stCondLst>
                                        </p:cTn>
                                        <p:tgtEl>
                                          <p:spTgt spid="11"/>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17"/>
                                        </p:tgtEl>
                                        <p:attrNameLst>
                                          <p:attrName>style.visibility</p:attrName>
                                        </p:attrNameLst>
                                      </p:cBhvr>
                                      <p:to>
                                        <p:strVal val="visible"/>
                                      </p:to>
                                    </p:set>
                                    <p:anim calcmode="lin" valueType="num">
                                      <p:cBhvr additive="base">
                                        <p:cTn id="29" dur="500" fill="hold"/>
                                        <p:tgtEl>
                                          <p:spTgt spid="17"/>
                                        </p:tgtEl>
                                        <p:attrNameLst>
                                          <p:attrName>ppt_x</p:attrName>
                                        </p:attrNameLst>
                                      </p:cBhvr>
                                      <p:tavLst>
                                        <p:tav tm="0">
                                          <p:val>
                                            <p:strVal val="#ppt_x"/>
                                          </p:val>
                                        </p:tav>
                                        <p:tav tm="100000">
                                          <p:val>
                                            <p:strVal val="#ppt_x"/>
                                          </p:val>
                                        </p:tav>
                                      </p:tavLst>
                                    </p:anim>
                                    <p:anim calcmode="lin" valueType="num">
                                      <p:cBhvr additive="base">
                                        <p:cTn id="30"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08539" y="365125"/>
            <a:ext cx="10515600" cy="1325563"/>
          </a:xfrm>
        </p:spPr>
        <p:txBody>
          <a:bodyPr>
            <a:normAutofit fontScale="90000"/>
          </a:bodyPr>
          <a:lstStyle/>
          <a:p>
            <a:pPr algn="ctr"/>
            <a:r>
              <a:rPr lang="en-US" dirty="0" smtClean="0"/>
              <a:t/>
            </a:r>
            <a:br>
              <a:rPr lang="en-US" dirty="0" smtClean="0"/>
            </a:br>
            <a:r>
              <a:rPr lang="en-US" dirty="0"/>
              <a:t/>
            </a:r>
            <a:br>
              <a:rPr lang="en-US" dirty="0"/>
            </a:br>
            <a:r>
              <a:rPr lang="en-US" dirty="0" smtClean="0"/>
              <a:t/>
            </a:r>
            <a:br>
              <a:rPr lang="en-US" dirty="0" smtClean="0"/>
            </a:br>
            <a:r>
              <a:rPr lang="en-US" dirty="0" smtClean="0"/>
              <a:t/>
            </a:r>
            <a:br>
              <a:rPr lang="en-US" dirty="0" smtClean="0"/>
            </a:br>
            <a:r>
              <a:rPr lang="en-US" dirty="0" smtClean="0"/>
              <a:t>Business </a:t>
            </a:r>
            <a:r>
              <a:rPr lang="en-US" dirty="0"/>
              <a:t>Problem</a:t>
            </a:r>
          </a:p>
        </p:txBody>
      </p:sp>
      <p:pic>
        <p:nvPicPr>
          <p:cNvPr id="3" name="Content Placeholder 10"/>
          <p:cNvPicPr>
            <a:picLocks noChangeAspect="1"/>
          </p:cNvPicPr>
          <p:nvPr/>
        </p:nvPicPr>
        <p:blipFill>
          <a:blip r:embed="rId3"/>
          <a:stretch>
            <a:fillRect/>
          </a:stretch>
        </p:blipFill>
        <p:spPr>
          <a:xfrm>
            <a:off x="5440291" y="569425"/>
            <a:ext cx="1121263" cy="1121263"/>
          </a:xfrm>
          <a:prstGeom prst="rect">
            <a:avLst/>
          </a:prstGeom>
        </p:spPr>
      </p:pic>
      <p:pic>
        <p:nvPicPr>
          <p:cNvPr id="4" name="Picture 3"/>
          <p:cNvPicPr>
            <a:picLocks noChangeAspect="1"/>
          </p:cNvPicPr>
          <p:nvPr/>
        </p:nvPicPr>
        <p:blipFill>
          <a:blip r:embed="rId4"/>
          <a:stretch>
            <a:fillRect/>
          </a:stretch>
        </p:blipFill>
        <p:spPr>
          <a:xfrm>
            <a:off x="2198078" y="2803766"/>
            <a:ext cx="1686168" cy="1686168"/>
          </a:xfrm>
          <a:prstGeom prst="rect">
            <a:avLst/>
          </a:prstGeom>
        </p:spPr>
      </p:pic>
      <p:pic>
        <p:nvPicPr>
          <p:cNvPr id="5" name="Picture 4"/>
          <p:cNvPicPr>
            <a:picLocks noChangeAspect="1"/>
          </p:cNvPicPr>
          <p:nvPr/>
        </p:nvPicPr>
        <p:blipFill>
          <a:blip r:embed="rId5"/>
          <a:stretch>
            <a:fillRect/>
          </a:stretch>
        </p:blipFill>
        <p:spPr>
          <a:xfrm>
            <a:off x="8311888" y="2792817"/>
            <a:ext cx="1508371" cy="1508371"/>
          </a:xfrm>
          <a:prstGeom prst="rect">
            <a:avLst/>
          </a:prstGeom>
        </p:spPr>
      </p:pic>
      <p:pic>
        <p:nvPicPr>
          <p:cNvPr id="6" name="Picture 5"/>
          <p:cNvPicPr>
            <a:picLocks noChangeAspect="1"/>
          </p:cNvPicPr>
          <p:nvPr/>
        </p:nvPicPr>
        <p:blipFill>
          <a:blip r:embed="rId6"/>
          <a:stretch>
            <a:fillRect/>
          </a:stretch>
        </p:blipFill>
        <p:spPr>
          <a:xfrm>
            <a:off x="1357924" y="4312137"/>
            <a:ext cx="726831" cy="726831"/>
          </a:xfrm>
          <a:prstGeom prst="rect">
            <a:avLst/>
          </a:prstGeom>
        </p:spPr>
      </p:pic>
      <p:pic>
        <p:nvPicPr>
          <p:cNvPr id="7" name="Picture 6"/>
          <p:cNvPicPr>
            <a:picLocks noChangeAspect="1"/>
          </p:cNvPicPr>
          <p:nvPr/>
        </p:nvPicPr>
        <p:blipFill>
          <a:blip r:embed="rId7"/>
          <a:stretch>
            <a:fillRect/>
          </a:stretch>
        </p:blipFill>
        <p:spPr>
          <a:xfrm>
            <a:off x="2714560" y="5038968"/>
            <a:ext cx="733311" cy="733311"/>
          </a:xfrm>
          <a:prstGeom prst="rect">
            <a:avLst/>
          </a:prstGeom>
        </p:spPr>
      </p:pic>
      <p:pic>
        <p:nvPicPr>
          <p:cNvPr id="8" name="Picture 7"/>
          <p:cNvPicPr>
            <a:picLocks noChangeAspect="1"/>
          </p:cNvPicPr>
          <p:nvPr/>
        </p:nvPicPr>
        <p:blipFill>
          <a:blip r:embed="rId8"/>
          <a:stretch>
            <a:fillRect/>
          </a:stretch>
        </p:blipFill>
        <p:spPr>
          <a:xfrm>
            <a:off x="4077676" y="4312137"/>
            <a:ext cx="828432" cy="828432"/>
          </a:xfrm>
          <a:prstGeom prst="rect">
            <a:avLst/>
          </a:prstGeom>
        </p:spPr>
      </p:pic>
      <p:sp>
        <p:nvSpPr>
          <p:cNvPr id="9" name="Rectangle 8"/>
          <p:cNvSpPr/>
          <p:nvPr/>
        </p:nvSpPr>
        <p:spPr>
          <a:xfrm>
            <a:off x="1103573" y="5038968"/>
            <a:ext cx="1229054" cy="369332"/>
          </a:xfrm>
          <a:prstGeom prst="rect">
            <a:avLst/>
          </a:prstGeom>
        </p:spPr>
        <p:txBody>
          <a:bodyPr wrap="none">
            <a:spAutoFit/>
          </a:bodyPr>
          <a:lstStyle/>
          <a:p>
            <a:r>
              <a:rPr lang="en-US" dirty="0"/>
              <a:t>Consumers</a:t>
            </a:r>
          </a:p>
        </p:txBody>
      </p:sp>
      <p:sp>
        <p:nvSpPr>
          <p:cNvPr id="10" name="Rectangle 9"/>
          <p:cNvSpPr/>
          <p:nvPr/>
        </p:nvSpPr>
        <p:spPr>
          <a:xfrm>
            <a:off x="2483134" y="5772279"/>
            <a:ext cx="1196161" cy="369332"/>
          </a:xfrm>
          <a:prstGeom prst="rect">
            <a:avLst/>
          </a:prstGeom>
        </p:spPr>
        <p:txBody>
          <a:bodyPr wrap="none">
            <a:spAutoFit/>
          </a:bodyPr>
          <a:lstStyle/>
          <a:p>
            <a:r>
              <a:rPr lang="en-US" dirty="0"/>
              <a:t>Businesses</a:t>
            </a:r>
          </a:p>
        </p:txBody>
      </p:sp>
      <p:sp>
        <p:nvSpPr>
          <p:cNvPr id="11" name="Rectangle 10"/>
          <p:cNvSpPr/>
          <p:nvPr/>
        </p:nvSpPr>
        <p:spPr>
          <a:xfrm>
            <a:off x="3557223" y="5140569"/>
            <a:ext cx="2123338" cy="369332"/>
          </a:xfrm>
          <a:prstGeom prst="rect">
            <a:avLst/>
          </a:prstGeom>
        </p:spPr>
        <p:txBody>
          <a:bodyPr wrap="none">
            <a:spAutoFit/>
          </a:bodyPr>
          <a:lstStyle/>
          <a:p>
            <a:r>
              <a:rPr lang="en-US" dirty="0"/>
              <a:t>Financial Institutions</a:t>
            </a:r>
          </a:p>
        </p:txBody>
      </p:sp>
      <p:sp>
        <p:nvSpPr>
          <p:cNvPr id="12" name="Rectangle 11"/>
          <p:cNvSpPr/>
          <p:nvPr/>
        </p:nvSpPr>
        <p:spPr>
          <a:xfrm>
            <a:off x="2613988" y="2487911"/>
            <a:ext cx="846707" cy="369332"/>
          </a:xfrm>
          <a:prstGeom prst="rect">
            <a:avLst/>
          </a:prstGeom>
        </p:spPr>
        <p:txBody>
          <a:bodyPr wrap="none">
            <a:spAutoFit/>
          </a:bodyPr>
          <a:lstStyle/>
          <a:p>
            <a:r>
              <a:rPr lang="en-US" b="1" dirty="0"/>
              <a:t>Impact</a:t>
            </a:r>
          </a:p>
        </p:txBody>
      </p:sp>
      <p:sp>
        <p:nvSpPr>
          <p:cNvPr id="13" name="Rectangle 12"/>
          <p:cNvSpPr/>
          <p:nvPr/>
        </p:nvSpPr>
        <p:spPr>
          <a:xfrm>
            <a:off x="8436124" y="2474899"/>
            <a:ext cx="1259897" cy="369332"/>
          </a:xfrm>
          <a:prstGeom prst="rect">
            <a:avLst/>
          </a:prstGeom>
        </p:spPr>
        <p:txBody>
          <a:bodyPr wrap="none">
            <a:spAutoFit/>
          </a:bodyPr>
          <a:lstStyle/>
          <a:p>
            <a:r>
              <a:rPr lang="en-US" b="1" dirty="0"/>
              <a:t>Complexity</a:t>
            </a:r>
          </a:p>
        </p:txBody>
      </p:sp>
      <p:pic>
        <p:nvPicPr>
          <p:cNvPr id="14" name="Picture 13"/>
          <p:cNvPicPr>
            <a:picLocks noChangeAspect="1"/>
          </p:cNvPicPr>
          <p:nvPr/>
        </p:nvPicPr>
        <p:blipFill>
          <a:blip r:embed="rId9"/>
          <a:stretch>
            <a:fillRect/>
          </a:stretch>
        </p:blipFill>
        <p:spPr>
          <a:xfrm>
            <a:off x="10053392" y="4312137"/>
            <a:ext cx="792408" cy="792408"/>
          </a:xfrm>
          <a:prstGeom prst="rect">
            <a:avLst/>
          </a:prstGeom>
        </p:spPr>
      </p:pic>
      <p:pic>
        <p:nvPicPr>
          <p:cNvPr id="15" name="Picture 14"/>
          <p:cNvPicPr>
            <a:picLocks noChangeAspect="1"/>
          </p:cNvPicPr>
          <p:nvPr/>
        </p:nvPicPr>
        <p:blipFill>
          <a:blip r:embed="rId10"/>
          <a:stretch>
            <a:fillRect/>
          </a:stretch>
        </p:blipFill>
        <p:spPr>
          <a:xfrm>
            <a:off x="7185736" y="4312138"/>
            <a:ext cx="848480" cy="848480"/>
          </a:xfrm>
          <a:prstGeom prst="rect">
            <a:avLst/>
          </a:prstGeom>
        </p:spPr>
      </p:pic>
      <p:sp>
        <p:nvSpPr>
          <p:cNvPr id="16" name="Rectangle 15"/>
          <p:cNvSpPr/>
          <p:nvPr/>
        </p:nvSpPr>
        <p:spPr>
          <a:xfrm>
            <a:off x="9633762" y="5140569"/>
            <a:ext cx="1646476" cy="369332"/>
          </a:xfrm>
          <a:prstGeom prst="rect">
            <a:avLst/>
          </a:prstGeom>
        </p:spPr>
        <p:txBody>
          <a:bodyPr wrap="none">
            <a:spAutoFit/>
          </a:bodyPr>
          <a:lstStyle/>
          <a:p>
            <a:r>
              <a:rPr lang="en-US" dirty="0" smtClean="0"/>
              <a:t>Imbalance Data</a:t>
            </a:r>
            <a:endParaRPr lang="en-US" dirty="0"/>
          </a:p>
        </p:txBody>
      </p:sp>
      <p:sp>
        <p:nvSpPr>
          <p:cNvPr id="17" name="Rectangle 16"/>
          <p:cNvSpPr/>
          <p:nvPr/>
        </p:nvSpPr>
        <p:spPr>
          <a:xfrm>
            <a:off x="6627456" y="5140569"/>
            <a:ext cx="2059410" cy="369332"/>
          </a:xfrm>
          <a:prstGeom prst="rect">
            <a:avLst/>
          </a:prstGeom>
        </p:spPr>
        <p:txBody>
          <a:bodyPr wrap="none">
            <a:spAutoFit/>
          </a:bodyPr>
          <a:lstStyle/>
          <a:p>
            <a:r>
              <a:rPr lang="en-US" dirty="0" smtClean="0"/>
              <a:t>Evolving Techniques</a:t>
            </a:r>
            <a:endParaRPr lang="en-US" dirty="0"/>
          </a:p>
        </p:txBody>
      </p:sp>
    </p:spTree>
    <p:extLst>
      <p:ext uri="{BB962C8B-B14F-4D97-AF65-F5344CB8AC3E}">
        <p14:creationId xmlns:p14="http://schemas.microsoft.com/office/powerpoint/2010/main" val="144684410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ppt_x"/>
                                          </p:val>
                                        </p:tav>
                                        <p:tav tm="100000">
                                          <p:val>
                                            <p:strVal val="#ppt_x"/>
                                          </p:val>
                                        </p:tav>
                                      </p:tavLst>
                                    </p:anim>
                                    <p:anim calcmode="lin" valueType="num">
                                      <p:cBhvr additive="base">
                                        <p:cTn id="1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fill="hold"/>
                                        <p:tgtEl>
                                          <p:spTgt spid="5"/>
                                        </p:tgtEl>
                                        <p:attrNameLst>
                                          <p:attrName>ppt_x</p:attrName>
                                        </p:attrNameLst>
                                      </p:cBhvr>
                                      <p:tavLst>
                                        <p:tav tm="0">
                                          <p:val>
                                            <p:strVal val="#ppt_x"/>
                                          </p:val>
                                        </p:tav>
                                        <p:tav tm="100000">
                                          <p:val>
                                            <p:strVal val="#ppt_x"/>
                                          </p:val>
                                        </p:tav>
                                      </p:tavLst>
                                    </p:anim>
                                    <p:anim calcmode="lin" valueType="num">
                                      <p:cBhvr additive="base">
                                        <p:cTn id="18" dur="500" fill="hold"/>
                                        <p:tgtEl>
                                          <p:spTgt spid="5"/>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anim calcmode="lin" valueType="num">
                                      <p:cBhvr additive="base">
                                        <p:cTn id="21" dur="500" fill="hold"/>
                                        <p:tgtEl>
                                          <p:spTgt spid="13"/>
                                        </p:tgtEl>
                                        <p:attrNameLst>
                                          <p:attrName>ppt_x</p:attrName>
                                        </p:attrNameLst>
                                      </p:cBhvr>
                                      <p:tavLst>
                                        <p:tav tm="0">
                                          <p:val>
                                            <p:strVal val="#ppt_x"/>
                                          </p:val>
                                        </p:tav>
                                        <p:tav tm="100000">
                                          <p:val>
                                            <p:strVal val="#ppt_x"/>
                                          </p:val>
                                        </p:tav>
                                      </p:tavLst>
                                    </p:anim>
                                    <p:anim calcmode="lin" valueType="num">
                                      <p:cBhvr additive="base">
                                        <p:cTn id="22"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1000"/>
                                        <p:tgtEl>
                                          <p:spTgt spid="6"/>
                                        </p:tgtEl>
                                      </p:cBhvr>
                                    </p:animEffect>
                                    <p:anim calcmode="lin" valueType="num">
                                      <p:cBhvr>
                                        <p:cTn id="28" dur="1000" fill="hold"/>
                                        <p:tgtEl>
                                          <p:spTgt spid="6"/>
                                        </p:tgtEl>
                                        <p:attrNameLst>
                                          <p:attrName>ppt_x</p:attrName>
                                        </p:attrNameLst>
                                      </p:cBhvr>
                                      <p:tavLst>
                                        <p:tav tm="0">
                                          <p:val>
                                            <p:strVal val="#ppt_x"/>
                                          </p:val>
                                        </p:tav>
                                        <p:tav tm="100000">
                                          <p:val>
                                            <p:strVal val="#ppt_x"/>
                                          </p:val>
                                        </p:tav>
                                      </p:tavLst>
                                    </p:anim>
                                    <p:anim calcmode="lin" valueType="num">
                                      <p:cBhvr>
                                        <p:cTn id="29" dur="1000" fill="hold"/>
                                        <p:tgtEl>
                                          <p:spTgt spid="6"/>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1000"/>
                                        <p:tgtEl>
                                          <p:spTgt spid="9"/>
                                        </p:tgtEl>
                                      </p:cBhvr>
                                    </p:animEffect>
                                    <p:anim calcmode="lin" valueType="num">
                                      <p:cBhvr>
                                        <p:cTn id="33" dur="1000" fill="hold"/>
                                        <p:tgtEl>
                                          <p:spTgt spid="9"/>
                                        </p:tgtEl>
                                        <p:attrNameLst>
                                          <p:attrName>ppt_x</p:attrName>
                                        </p:attrNameLst>
                                      </p:cBhvr>
                                      <p:tavLst>
                                        <p:tav tm="0">
                                          <p:val>
                                            <p:strVal val="#ppt_x"/>
                                          </p:val>
                                        </p:tav>
                                        <p:tav tm="100000">
                                          <p:val>
                                            <p:strVal val="#ppt_x"/>
                                          </p:val>
                                        </p:tav>
                                      </p:tavLst>
                                    </p:anim>
                                    <p:anim calcmode="lin" valueType="num">
                                      <p:cBhvr>
                                        <p:cTn id="34"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nodeType="clickEffect">
                                  <p:stCondLst>
                                    <p:cond delay="0"/>
                                  </p:stCondLst>
                                  <p:childTnLst>
                                    <p:set>
                                      <p:cBhvr>
                                        <p:cTn id="38" dur="1" fill="hold">
                                          <p:stCondLst>
                                            <p:cond delay="0"/>
                                          </p:stCondLst>
                                        </p:cTn>
                                        <p:tgtEl>
                                          <p:spTgt spid="7"/>
                                        </p:tgtEl>
                                        <p:attrNameLst>
                                          <p:attrName>style.visibility</p:attrName>
                                        </p:attrNameLst>
                                      </p:cBhvr>
                                      <p:to>
                                        <p:strVal val="visible"/>
                                      </p:to>
                                    </p:set>
                                    <p:animEffect transition="in" filter="fade">
                                      <p:cBhvr>
                                        <p:cTn id="39" dur="1000"/>
                                        <p:tgtEl>
                                          <p:spTgt spid="7"/>
                                        </p:tgtEl>
                                      </p:cBhvr>
                                    </p:animEffect>
                                    <p:anim calcmode="lin" valueType="num">
                                      <p:cBhvr>
                                        <p:cTn id="40" dur="1000" fill="hold"/>
                                        <p:tgtEl>
                                          <p:spTgt spid="7"/>
                                        </p:tgtEl>
                                        <p:attrNameLst>
                                          <p:attrName>ppt_x</p:attrName>
                                        </p:attrNameLst>
                                      </p:cBhvr>
                                      <p:tavLst>
                                        <p:tav tm="0">
                                          <p:val>
                                            <p:strVal val="#ppt_x"/>
                                          </p:val>
                                        </p:tav>
                                        <p:tav tm="100000">
                                          <p:val>
                                            <p:strVal val="#ppt_x"/>
                                          </p:val>
                                        </p:tav>
                                      </p:tavLst>
                                    </p:anim>
                                    <p:anim calcmode="lin" valueType="num">
                                      <p:cBhvr>
                                        <p:cTn id="41" dur="1000" fill="hold"/>
                                        <p:tgtEl>
                                          <p:spTgt spid="7"/>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10"/>
                                        </p:tgtEl>
                                        <p:attrNameLst>
                                          <p:attrName>style.visibility</p:attrName>
                                        </p:attrNameLst>
                                      </p:cBhvr>
                                      <p:to>
                                        <p:strVal val="visible"/>
                                      </p:to>
                                    </p:set>
                                    <p:animEffect transition="in" filter="fade">
                                      <p:cBhvr>
                                        <p:cTn id="44" dur="1000"/>
                                        <p:tgtEl>
                                          <p:spTgt spid="10"/>
                                        </p:tgtEl>
                                      </p:cBhvr>
                                    </p:animEffect>
                                    <p:anim calcmode="lin" valueType="num">
                                      <p:cBhvr>
                                        <p:cTn id="45" dur="1000" fill="hold"/>
                                        <p:tgtEl>
                                          <p:spTgt spid="10"/>
                                        </p:tgtEl>
                                        <p:attrNameLst>
                                          <p:attrName>ppt_x</p:attrName>
                                        </p:attrNameLst>
                                      </p:cBhvr>
                                      <p:tavLst>
                                        <p:tav tm="0">
                                          <p:val>
                                            <p:strVal val="#ppt_x"/>
                                          </p:val>
                                        </p:tav>
                                        <p:tav tm="100000">
                                          <p:val>
                                            <p:strVal val="#ppt_x"/>
                                          </p:val>
                                        </p:tav>
                                      </p:tavLst>
                                    </p:anim>
                                    <p:anim calcmode="lin" valueType="num">
                                      <p:cBhvr>
                                        <p:cTn id="46"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42" presetClass="entr" presetSubtype="0" fill="hold" nodeType="clickEffect">
                                  <p:stCondLst>
                                    <p:cond delay="0"/>
                                  </p:stCondLst>
                                  <p:childTnLst>
                                    <p:set>
                                      <p:cBhvr>
                                        <p:cTn id="50" dur="1" fill="hold">
                                          <p:stCondLst>
                                            <p:cond delay="0"/>
                                          </p:stCondLst>
                                        </p:cTn>
                                        <p:tgtEl>
                                          <p:spTgt spid="8"/>
                                        </p:tgtEl>
                                        <p:attrNameLst>
                                          <p:attrName>style.visibility</p:attrName>
                                        </p:attrNameLst>
                                      </p:cBhvr>
                                      <p:to>
                                        <p:strVal val="visible"/>
                                      </p:to>
                                    </p:set>
                                    <p:animEffect transition="in" filter="fade">
                                      <p:cBhvr>
                                        <p:cTn id="51" dur="1000"/>
                                        <p:tgtEl>
                                          <p:spTgt spid="8"/>
                                        </p:tgtEl>
                                      </p:cBhvr>
                                    </p:animEffect>
                                    <p:anim calcmode="lin" valueType="num">
                                      <p:cBhvr>
                                        <p:cTn id="52" dur="1000" fill="hold"/>
                                        <p:tgtEl>
                                          <p:spTgt spid="8"/>
                                        </p:tgtEl>
                                        <p:attrNameLst>
                                          <p:attrName>ppt_x</p:attrName>
                                        </p:attrNameLst>
                                      </p:cBhvr>
                                      <p:tavLst>
                                        <p:tav tm="0">
                                          <p:val>
                                            <p:strVal val="#ppt_x"/>
                                          </p:val>
                                        </p:tav>
                                        <p:tav tm="100000">
                                          <p:val>
                                            <p:strVal val="#ppt_x"/>
                                          </p:val>
                                        </p:tav>
                                      </p:tavLst>
                                    </p:anim>
                                    <p:anim calcmode="lin" valueType="num">
                                      <p:cBhvr>
                                        <p:cTn id="53" dur="1000" fill="hold"/>
                                        <p:tgtEl>
                                          <p:spTgt spid="8"/>
                                        </p:tgtEl>
                                        <p:attrNameLst>
                                          <p:attrName>ppt_y</p:attrName>
                                        </p:attrNameLst>
                                      </p:cBhvr>
                                      <p:tavLst>
                                        <p:tav tm="0">
                                          <p:val>
                                            <p:strVal val="#ppt_y+.1"/>
                                          </p:val>
                                        </p:tav>
                                        <p:tav tm="100000">
                                          <p:val>
                                            <p:strVal val="#ppt_y"/>
                                          </p:val>
                                        </p:tav>
                                      </p:tavLst>
                                    </p:anim>
                                  </p:childTnLst>
                                </p:cTn>
                              </p:par>
                              <p:par>
                                <p:cTn id="54" presetID="42" presetClass="entr" presetSubtype="0" fill="hold" grpId="0" nodeType="withEffect">
                                  <p:stCondLst>
                                    <p:cond delay="0"/>
                                  </p:stCondLst>
                                  <p:childTnLst>
                                    <p:set>
                                      <p:cBhvr>
                                        <p:cTn id="55" dur="1" fill="hold">
                                          <p:stCondLst>
                                            <p:cond delay="0"/>
                                          </p:stCondLst>
                                        </p:cTn>
                                        <p:tgtEl>
                                          <p:spTgt spid="11"/>
                                        </p:tgtEl>
                                        <p:attrNameLst>
                                          <p:attrName>style.visibility</p:attrName>
                                        </p:attrNameLst>
                                      </p:cBhvr>
                                      <p:to>
                                        <p:strVal val="visible"/>
                                      </p:to>
                                    </p:set>
                                    <p:animEffect transition="in" filter="fade">
                                      <p:cBhvr>
                                        <p:cTn id="56" dur="1000"/>
                                        <p:tgtEl>
                                          <p:spTgt spid="11"/>
                                        </p:tgtEl>
                                      </p:cBhvr>
                                    </p:animEffect>
                                    <p:anim calcmode="lin" valueType="num">
                                      <p:cBhvr>
                                        <p:cTn id="57" dur="1000" fill="hold"/>
                                        <p:tgtEl>
                                          <p:spTgt spid="11"/>
                                        </p:tgtEl>
                                        <p:attrNameLst>
                                          <p:attrName>ppt_x</p:attrName>
                                        </p:attrNameLst>
                                      </p:cBhvr>
                                      <p:tavLst>
                                        <p:tav tm="0">
                                          <p:val>
                                            <p:strVal val="#ppt_x"/>
                                          </p:val>
                                        </p:tav>
                                        <p:tav tm="100000">
                                          <p:val>
                                            <p:strVal val="#ppt_x"/>
                                          </p:val>
                                        </p:tav>
                                      </p:tavLst>
                                    </p:anim>
                                    <p:anim calcmode="lin" valueType="num">
                                      <p:cBhvr>
                                        <p:cTn id="58"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fill="hold" nodeType="clickEffect">
                                  <p:stCondLst>
                                    <p:cond delay="0"/>
                                  </p:stCondLst>
                                  <p:childTnLst>
                                    <p:set>
                                      <p:cBhvr>
                                        <p:cTn id="62" dur="1" fill="hold">
                                          <p:stCondLst>
                                            <p:cond delay="0"/>
                                          </p:stCondLst>
                                        </p:cTn>
                                        <p:tgtEl>
                                          <p:spTgt spid="15"/>
                                        </p:tgtEl>
                                        <p:attrNameLst>
                                          <p:attrName>style.visibility</p:attrName>
                                        </p:attrNameLst>
                                      </p:cBhvr>
                                      <p:to>
                                        <p:strVal val="visible"/>
                                      </p:to>
                                    </p:set>
                                    <p:anim calcmode="lin" valueType="num">
                                      <p:cBhvr additive="base">
                                        <p:cTn id="63" dur="500" fill="hold"/>
                                        <p:tgtEl>
                                          <p:spTgt spid="15"/>
                                        </p:tgtEl>
                                        <p:attrNameLst>
                                          <p:attrName>ppt_x</p:attrName>
                                        </p:attrNameLst>
                                      </p:cBhvr>
                                      <p:tavLst>
                                        <p:tav tm="0">
                                          <p:val>
                                            <p:strVal val="#ppt_x"/>
                                          </p:val>
                                        </p:tav>
                                        <p:tav tm="100000">
                                          <p:val>
                                            <p:strVal val="#ppt_x"/>
                                          </p:val>
                                        </p:tav>
                                      </p:tavLst>
                                    </p:anim>
                                    <p:anim calcmode="lin" valueType="num">
                                      <p:cBhvr additive="base">
                                        <p:cTn id="64" dur="500" fill="hold"/>
                                        <p:tgtEl>
                                          <p:spTgt spid="15"/>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17"/>
                                        </p:tgtEl>
                                        <p:attrNameLst>
                                          <p:attrName>style.visibility</p:attrName>
                                        </p:attrNameLst>
                                      </p:cBhvr>
                                      <p:to>
                                        <p:strVal val="visible"/>
                                      </p:to>
                                    </p:set>
                                    <p:anim calcmode="lin" valueType="num">
                                      <p:cBhvr additive="base">
                                        <p:cTn id="67" dur="500" fill="hold"/>
                                        <p:tgtEl>
                                          <p:spTgt spid="17"/>
                                        </p:tgtEl>
                                        <p:attrNameLst>
                                          <p:attrName>ppt_x</p:attrName>
                                        </p:attrNameLst>
                                      </p:cBhvr>
                                      <p:tavLst>
                                        <p:tav tm="0">
                                          <p:val>
                                            <p:strVal val="#ppt_x"/>
                                          </p:val>
                                        </p:tav>
                                        <p:tav tm="100000">
                                          <p:val>
                                            <p:strVal val="#ppt_x"/>
                                          </p:val>
                                        </p:tav>
                                      </p:tavLst>
                                    </p:anim>
                                    <p:anim calcmode="lin" valueType="num">
                                      <p:cBhvr additive="base">
                                        <p:cTn id="68"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nodeType="clickEffect">
                                  <p:stCondLst>
                                    <p:cond delay="0"/>
                                  </p:stCondLst>
                                  <p:childTnLst>
                                    <p:set>
                                      <p:cBhvr>
                                        <p:cTn id="72" dur="1" fill="hold">
                                          <p:stCondLst>
                                            <p:cond delay="0"/>
                                          </p:stCondLst>
                                        </p:cTn>
                                        <p:tgtEl>
                                          <p:spTgt spid="14"/>
                                        </p:tgtEl>
                                        <p:attrNameLst>
                                          <p:attrName>style.visibility</p:attrName>
                                        </p:attrNameLst>
                                      </p:cBhvr>
                                      <p:to>
                                        <p:strVal val="visible"/>
                                      </p:to>
                                    </p:set>
                                    <p:anim calcmode="lin" valueType="num">
                                      <p:cBhvr additive="base">
                                        <p:cTn id="73" dur="500" fill="hold"/>
                                        <p:tgtEl>
                                          <p:spTgt spid="14"/>
                                        </p:tgtEl>
                                        <p:attrNameLst>
                                          <p:attrName>ppt_x</p:attrName>
                                        </p:attrNameLst>
                                      </p:cBhvr>
                                      <p:tavLst>
                                        <p:tav tm="0">
                                          <p:val>
                                            <p:strVal val="#ppt_x"/>
                                          </p:val>
                                        </p:tav>
                                        <p:tav tm="100000">
                                          <p:val>
                                            <p:strVal val="#ppt_x"/>
                                          </p:val>
                                        </p:tav>
                                      </p:tavLst>
                                    </p:anim>
                                    <p:anim calcmode="lin" valueType="num">
                                      <p:cBhvr additive="base">
                                        <p:cTn id="74" dur="500" fill="hold"/>
                                        <p:tgtEl>
                                          <p:spTgt spid="14"/>
                                        </p:tgtEl>
                                        <p:attrNameLst>
                                          <p:attrName>ppt_y</p:attrName>
                                        </p:attrNameLst>
                                      </p:cBhvr>
                                      <p:tavLst>
                                        <p:tav tm="0">
                                          <p:val>
                                            <p:strVal val="1+#ppt_h/2"/>
                                          </p:val>
                                        </p:tav>
                                        <p:tav tm="100000">
                                          <p:val>
                                            <p:strVal val="#ppt_y"/>
                                          </p:val>
                                        </p:tav>
                                      </p:tavLst>
                                    </p:anim>
                                  </p:childTnLst>
                                </p:cTn>
                              </p:par>
                              <p:par>
                                <p:cTn id="75" presetID="2" presetClass="entr" presetSubtype="4" fill="hold" grpId="0" nodeType="withEffect">
                                  <p:stCondLst>
                                    <p:cond delay="0"/>
                                  </p:stCondLst>
                                  <p:childTnLst>
                                    <p:set>
                                      <p:cBhvr>
                                        <p:cTn id="76" dur="1" fill="hold">
                                          <p:stCondLst>
                                            <p:cond delay="0"/>
                                          </p:stCondLst>
                                        </p:cTn>
                                        <p:tgtEl>
                                          <p:spTgt spid="16"/>
                                        </p:tgtEl>
                                        <p:attrNameLst>
                                          <p:attrName>style.visibility</p:attrName>
                                        </p:attrNameLst>
                                      </p:cBhvr>
                                      <p:to>
                                        <p:strVal val="visible"/>
                                      </p:to>
                                    </p:set>
                                    <p:anim calcmode="lin" valueType="num">
                                      <p:cBhvr additive="base">
                                        <p:cTn id="77" dur="500" fill="hold"/>
                                        <p:tgtEl>
                                          <p:spTgt spid="16"/>
                                        </p:tgtEl>
                                        <p:attrNameLst>
                                          <p:attrName>ppt_x</p:attrName>
                                        </p:attrNameLst>
                                      </p:cBhvr>
                                      <p:tavLst>
                                        <p:tav tm="0">
                                          <p:val>
                                            <p:strVal val="#ppt_x"/>
                                          </p:val>
                                        </p:tav>
                                        <p:tav tm="100000">
                                          <p:val>
                                            <p:strVal val="#ppt_x"/>
                                          </p:val>
                                        </p:tav>
                                      </p:tavLst>
                                    </p:anim>
                                    <p:anim calcmode="lin" valueType="num">
                                      <p:cBhvr additive="base">
                                        <p:cTn id="7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2" grpId="0"/>
      <p:bldP spid="13" grpId="0"/>
      <p:bldP spid="16" grpId="0"/>
      <p:bldP spid="1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64677" y="955708"/>
            <a:ext cx="8761413" cy="706964"/>
          </a:xfrm>
        </p:spPr>
        <p:txBody>
          <a:bodyPr>
            <a:normAutofit fontScale="90000"/>
          </a:bodyPr>
          <a:lstStyle/>
          <a:p>
            <a:pPr algn="ctr"/>
            <a:r>
              <a:rPr lang="en-US" dirty="0" smtClean="0"/>
              <a:t/>
            </a:r>
            <a:br>
              <a:rPr lang="en-US" dirty="0" smtClean="0"/>
            </a:br>
            <a:r>
              <a:rPr lang="en-US" dirty="0" smtClean="0"/>
              <a:t/>
            </a:r>
            <a:br>
              <a:rPr lang="en-US" dirty="0" smtClean="0"/>
            </a:br>
            <a:r>
              <a:rPr lang="en-US" dirty="0"/>
              <a:t/>
            </a:r>
            <a:br>
              <a:rPr lang="en-US" dirty="0"/>
            </a:br>
            <a:r>
              <a:rPr lang="en-US" dirty="0" smtClean="0"/>
              <a:t>Solution </a:t>
            </a:r>
            <a:endParaRPr lang="en-US" dirty="0"/>
          </a:p>
        </p:txBody>
      </p:sp>
      <p:pic>
        <p:nvPicPr>
          <p:cNvPr id="3" name="Picture 2"/>
          <p:cNvPicPr>
            <a:picLocks noChangeAspect="1"/>
          </p:cNvPicPr>
          <p:nvPr/>
        </p:nvPicPr>
        <p:blipFill>
          <a:blip r:embed="rId3"/>
          <a:stretch>
            <a:fillRect/>
          </a:stretch>
        </p:blipFill>
        <p:spPr>
          <a:xfrm>
            <a:off x="5433218" y="466724"/>
            <a:ext cx="1325563" cy="1325563"/>
          </a:xfrm>
          <a:prstGeom prst="rect">
            <a:avLst/>
          </a:prstGeom>
        </p:spPr>
      </p:pic>
      <p:pic>
        <p:nvPicPr>
          <p:cNvPr id="4" name="Picture 3"/>
          <p:cNvPicPr>
            <a:picLocks noChangeAspect="1"/>
          </p:cNvPicPr>
          <p:nvPr/>
        </p:nvPicPr>
        <p:blipFill>
          <a:blip r:embed="rId4"/>
          <a:stretch>
            <a:fillRect/>
          </a:stretch>
        </p:blipFill>
        <p:spPr>
          <a:xfrm>
            <a:off x="1664677" y="2264508"/>
            <a:ext cx="1422400" cy="1422400"/>
          </a:xfrm>
          <a:prstGeom prst="rect">
            <a:avLst/>
          </a:prstGeom>
        </p:spPr>
      </p:pic>
      <p:pic>
        <p:nvPicPr>
          <p:cNvPr id="5" name="Picture 4"/>
          <p:cNvPicPr>
            <a:picLocks noChangeAspect="1"/>
          </p:cNvPicPr>
          <p:nvPr/>
        </p:nvPicPr>
        <p:blipFill>
          <a:blip r:embed="rId5"/>
          <a:stretch>
            <a:fillRect/>
          </a:stretch>
        </p:blipFill>
        <p:spPr>
          <a:xfrm>
            <a:off x="5433218" y="5008685"/>
            <a:ext cx="1340339" cy="1340339"/>
          </a:xfrm>
          <a:prstGeom prst="rect">
            <a:avLst/>
          </a:prstGeom>
        </p:spPr>
      </p:pic>
      <p:pic>
        <p:nvPicPr>
          <p:cNvPr id="6" name="Picture 5"/>
          <p:cNvPicPr>
            <a:picLocks noChangeAspect="1"/>
          </p:cNvPicPr>
          <p:nvPr/>
        </p:nvPicPr>
        <p:blipFill>
          <a:blip r:embed="rId6"/>
          <a:stretch>
            <a:fillRect/>
          </a:stretch>
        </p:blipFill>
        <p:spPr>
          <a:xfrm>
            <a:off x="8807937" y="2416408"/>
            <a:ext cx="1453662" cy="1453662"/>
          </a:xfrm>
          <a:prstGeom prst="rect">
            <a:avLst/>
          </a:prstGeom>
        </p:spPr>
      </p:pic>
      <p:pic>
        <p:nvPicPr>
          <p:cNvPr id="7" name="Picture 6"/>
          <p:cNvPicPr>
            <a:picLocks noChangeAspect="1"/>
          </p:cNvPicPr>
          <p:nvPr/>
        </p:nvPicPr>
        <p:blipFill>
          <a:blip r:embed="rId7"/>
          <a:stretch>
            <a:fillRect/>
          </a:stretch>
        </p:blipFill>
        <p:spPr>
          <a:xfrm>
            <a:off x="900723" y="3673232"/>
            <a:ext cx="765908" cy="765908"/>
          </a:xfrm>
          <a:prstGeom prst="rect">
            <a:avLst/>
          </a:prstGeom>
        </p:spPr>
      </p:pic>
      <p:pic>
        <p:nvPicPr>
          <p:cNvPr id="8" name="Picture 7"/>
          <p:cNvPicPr>
            <a:picLocks noChangeAspect="1"/>
          </p:cNvPicPr>
          <p:nvPr/>
        </p:nvPicPr>
        <p:blipFill>
          <a:blip r:embed="rId8"/>
          <a:stretch>
            <a:fillRect/>
          </a:stretch>
        </p:blipFill>
        <p:spPr>
          <a:xfrm>
            <a:off x="3461239" y="3686908"/>
            <a:ext cx="779584" cy="779584"/>
          </a:xfrm>
          <a:prstGeom prst="rect">
            <a:avLst/>
          </a:prstGeom>
        </p:spPr>
      </p:pic>
      <p:sp>
        <p:nvSpPr>
          <p:cNvPr id="9" name="Rectangle 8"/>
          <p:cNvSpPr/>
          <p:nvPr/>
        </p:nvSpPr>
        <p:spPr>
          <a:xfrm>
            <a:off x="900723" y="4439140"/>
            <a:ext cx="648704" cy="369332"/>
          </a:xfrm>
          <a:prstGeom prst="rect">
            <a:avLst/>
          </a:prstGeom>
        </p:spPr>
        <p:txBody>
          <a:bodyPr wrap="none">
            <a:spAutoFit/>
          </a:bodyPr>
          <a:lstStyle/>
          <a:p>
            <a:r>
              <a:rPr lang="en-US" dirty="0"/>
              <a:t>Trust</a:t>
            </a:r>
          </a:p>
        </p:txBody>
      </p:sp>
      <p:sp>
        <p:nvSpPr>
          <p:cNvPr id="10" name="Rectangle 9"/>
          <p:cNvSpPr/>
          <p:nvPr/>
        </p:nvSpPr>
        <p:spPr>
          <a:xfrm>
            <a:off x="3372278" y="4439140"/>
            <a:ext cx="957506" cy="369332"/>
          </a:xfrm>
          <a:prstGeom prst="rect">
            <a:avLst/>
          </a:prstGeom>
        </p:spPr>
        <p:txBody>
          <a:bodyPr wrap="none">
            <a:spAutoFit/>
          </a:bodyPr>
          <a:lstStyle/>
          <a:p>
            <a:r>
              <a:rPr lang="en-US" dirty="0" smtClean="0"/>
              <a:t>Comfort</a:t>
            </a:r>
          </a:p>
        </p:txBody>
      </p:sp>
      <p:pic>
        <p:nvPicPr>
          <p:cNvPr id="11" name="Picture 10"/>
          <p:cNvPicPr>
            <a:picLocks noChangeAspect="1"/>
          </p:cNvPicPr>
          <p:nvPr/>
        </p:nvPicPr>
        <p:blipFill>
          <a:blip r:embed="rId9"/>
          <a:stretch>
            <a:fillRect/>
          </a:stretch>
        </p:blipFill>
        <p:spPr>
          <a:xfrm>
            <a:off x="3477358" y="5305181"/>
            <a:ext cx="747346" cy="747346"/>
          </a:xfrm>
          <a:prstGeom prst="rect">
            <a:avLst/>
          </a:prstGeom>
        </p:spPr>
      </p:pic>
      <p:pic>
        <p:nvPicPr>
          <p:cNvPr id="12" name="Picture 11"/>
          <p:cNvPicPr>
            <a:picLocks noChangeAspect="1"/>
          </p:cNvPicPr>
          <p:nvPr/>
        </p:nvPicPr>
        <p:blipFill>
          <a:blip r:embed="rId10"/>
          <a:stretch>
            <a:fillRect/>
          </a:stretch>
        </p:blipFill>
        <p:spPr>
          <a:xfrm>
            <a:off x="7982071" y="5305181"/>
            <a:ext cx="747346" cy="747346"/>
          </a:xfrm>
          <a:prstGeom prst="rect">
            <a:avLst/>
          </a:prstGeom>
        </p:spPr>
      </p:pic>
      <p:sp>
        <p:nvSpPr>
          <p:cNvPr id="13" name="Rectangle 12"/>
          <p:cNvSpPr/>
          <p:nvPr/>
        </p:nvSpPr>
        <p:spPr>
          <a:xfrm>
            <a:off x="2918724" y="6052527"/>
            <a:ext cx="1864613" cy="369332"/>
          </a:xfrm>
          <a:prstGeom prst="rect">
            <a:avLst/>
          </a:prstGeom>
        </p:spPr>
        <p:txBody>
          <a:bodyPr wrap="none">
            <a:spAutoFit/>
          </a:bodyPr>
          <a:lstStyle/>
          <a:p>
            <a:r>
              <a:rPr lang="en-US" dirty="0"/>
              <a:t>Machine Learning</a:t>
            </a:r>
          </a:p>
        </p:txBody>
      </p:sp>
      <p:sp>
        <p:nvSpPr>
          <p:cNvPr id="14" name="Rectangle 13"/>
          <p:cNvSpPr/>
          <p:nvPr/>
        </p:nvSpPr>
        <p:spPr>
          <a:xfrm>
            <a:off x="7742755" y="6052527"/>
            <a:ext cx="1238801" cy="369332"/>
          </a:xfrm>
          <a:prstGeom prst="rect">
            <a:avLst/>
          </a:prstGeom>
        </p:spPr>
        <p:txBody>
          <a:bodyPr wrap="none">
            <a:spAutoFit/>
          </a:bodyPr>
          <a:lstStyle/>
          <a:p>
            <a:r>
              <a:rPr lang="en-US" dirty="0" smtClean="0"/>
              <a:t>Monitoring</a:t>
            </a:r>
            <a:endParaRPr lang="en-US" dirty="0"/>
          </a:p>
        </p:txBody>
      </p:sp>
      <p:sp>
        <p:nvSpPr>
          <p:cNvPr id="15" name="Rectangle 14"/>
          <p:cNvSpPr/>
          <p:nvPr/>
        </p:nvSpPr>
        <p:spPr>
          <a:xfrm>
            <a:off x="2077942" y="2079842"/>
            <a:ext cx="595869" cy="369332"/>
          </a:xfrm>
          <a:prstGeom prst="rect">
            <a:avLst/>
          </a:prstGeom>
        </p:spPr>
        <p:txBody>
          <a:bodyPr wrap="none">
            <a:spAutoFit/>
          </a:bodyPr>
          <a:lstStyle/>
          <a:p>
            <a:r>
              <a:rPr lang="en-US" b="1" dirty="0" smtClean="0"/>
              <a:t>POV</a:t>
            </a:r>
            <a:endParaRPr lang="en-US" b="1" dirty="0"/>
          </a:p>
        </p:txBody>
      </p:sp>
      <p:sp>
        <p:nvSpPr>
          <p:cNvPr id="16" name="Rectangle 15"/>
          <p:cNvSpPr/>
          <p:nvPr/>
        </p:nvSpPr>
        <p:spPr>
          <a:xfrm>
            <a:off x="5558462" y="6421859"/>
            <a:ext cx="1106778" cy="369332"/>
          </a:xfrm>
          <a:prstGeom prst="rect">
            <a:avLst/>
          </a:prstGeom>
        </p:spPr>
        <p:txBody>
          <a:bodyPr wrap="none">
            <a:spAutoFit/>
          </a:bodyPr>
          <a:lstStyle/>
          <a:p>
            <a:r>
              <a:rPr lang="en-US" b="1" dirty="0"/>
              <a:t>Approach</a:t>
            </a:r>
          </a:p>
        </p:txBody>
      </p:sp>
      <p:sp>
        <p:nvSpPr>
          <p:cNvPr id="17" name="Rectangle 16"/>
          <p:cNvSpPr/>
          <p:nvPr/>
        </p:nvSpPr>
        <p:spPr>
          <a:xfrm>
            <a:off x="8905782" y="2079842"/>
            <a:ext cx="1257973" cy="369332"/>
          </a:xfrm>
          <a:prstGeom prst="rect">
            <a:avLst/>
          </a:prstGeom>
        </p:spPr>
        <p:txBody>
          <a:bodyPr wrap="none">
            <a:spAutoFit/>
          </a:bodyPr>
          <a:lstStyle/>
          <a:p>
            <a:r>
              <a:rPr lang="en-US" b="1" dirty="0"/>
              <a:t>Technology</a:t>
            </a:r>
          </a:p>
        </p:txBody>
      </p:sp>
      <p:pic>
        <p:nvPicPr>
          <p:cNvPr id="18" name="Picture 17"/>
          <p:cNvPicPr>
            <a:picLocks noChangeAspect="1"/>
          </p:cNvPicPr>
          <p:nvPr/>
        </p:nvPicPr>
        <p:blipFill>
          <a:blip r:embed="rId11"/>
          <a:stretch>
            <a:fillRect/>
          </a:stretch>
        </p:blipFill>
        <p:spPr>
          <a:xfrm>
            <a:off x="7982071" y="3895692"/>
            <a:ext cx="747346" cy="747346"/>
          </a:xfrm>
          <a:prstGeom prst="rect">
            <a:avLst/>
          </a:prstGeom>
        </p:spPr>
      </p:pic>
      <p:sp>
        <p:nvSpPr>
          <p:cNvPr id="19" name="Rectangle 18"/>
          <p:cNvSpPr/>
          <p:nvPr/>
        </p:nvSpPr>
        <p:spPr>
          <a:xfrm>
            <a:off x="7294522" y="4623806"/>
            <a:ext cx="2135265" cy="369332"/>
          </a:xfrm>
          <a:prstGeom prst="rect">
            <a:avLst/>
          </a:prstGeom>
        </p:spPr>
        <p:txBody>
          <a:bodyPr wrap="none">
            <a:spAutoFit/>
          </a:bodyPr>
          <a:lstStyle/>
          <a:p>
            <a:r>
              <a:rPr lang="en-US" dirty="0"/>
              <a:t>Seamless Integration</a:t>
            </a:r>
          </a:p>
        </p:txBody>
      </p:sp>
    </p:spTree>
    <p:extLst>
      <p:ext uri="{BB962C8B-B14F-4D97-AF65-F5344CB8AC3E}">
        <p14:creationId xmlns:p14="http://schemas.microsoft.com/office/powerpoint/2010/main" val="1231175000"/>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1000" fill="hold"/>
                                        <p:tgtEl>
                                          <p:spTgt spid="15"/>
                                        </p:tgtEl>
                                        <p:attrNameLst>
                                          <p:attrName>ppt_w</p:attrName>
                                        </p:attrNameLst>
                                      </p:cBhvr>
                                      <p:tavLst>
                                        <p:tav tm="0">
                                          <p:val>
                                            <p:fltVal val="0"/>
                                          </p:val>
                                        </p:tav>
                                        <p:tav tm="100000">
                                          <p:val>
                                            <p:strVal val="#ppt_w"/>
                                          </p:val>
                                        </p:tav>
                                      </p:tavLst>
                                    </p:anim>
                                    <p:anim calcmode="lin" valueType="num">
                                      <p:cBhvr>
                                        <p:cTn id="14" dur="1000" fill="hold"/>
                                        <p:tgtEl>
                                          <p:spTgt spid="15"/>
                                        </p:tgtEl>
                                        <p:attrNameLst>
                                          <p:attrName>ppt_h</p:attrName>
                                        </p:attrNameLst>
                                      </p:cBhvr>
                                      <p:tavLst>
                                        <p:tav tm="0">
                                          <p:val>
                                            <p:fltVal val="0"/>
                                          </p:val>
                                        </p:tav>
                                        <p:tav tm="100000">
                                          <p:val>
                                            <p:strVal val="#ppt_h"/>
                                          </p:val>
                                        </p:tav>
                                      </p:tavLst>
                                    </p:anim>
                                    <p:anim calcmode="lin" valueType="num">
                                      <p:cBhvr>
                                        <p:cTn id="15" dur="1000" fill="hold"/>
                                        <p:tgtEl>
                                          <p:spTgt spid="15"/>
                                        </p:tgtEl>
                                        <p:attrNameLst>
                                          <p:attrName>style.rotation</p:attrName>
                                        </p:attrNameLst>
                                      </p:cBhvr>
                                      <p:tavLst>
                                        <p:tav tm="0">
                                          <p:val>
                                            <p:fltVal val="90"/>
                                          </p:val>
                                        </p:tav>
                                        <p:tav tm="100000">
                                          <p:val>
                                            <p:fltVal val="0"/>
                                          </p:val>
                                        </p:tav>
                                      </p:tavLst>
                                    </p:anim>
                                    <p:animEffect transition="in" filter="fade">
                                      <p:cBhvr>
                                        <p:cTn id="16" dur="1000"/>
                                        <p:tgtEl>
                                          <p:spTgt spid="15"/>
                                        </p:tgtEl>
                                      </p:cBhvr>
                                    </p:animEffect>
                                  </p:childTnLst>
                                </p:cTn>
                              </p:par>
                            </p:childTnLst>
                          </p:cTn>
                        </p:par>
                      </p:childTnLst>
                    </p:cTn>
                  </p:par>
                  <p:par>
                    <p:cTn id="17" fill="hold">
                      <p:stCondLst>
                        <p:cond delay="indefinite"/>
                      </p:stCondLst>
                      <p:childTnLst>
                        <p:par>
                          <p:cTn id="18" fill="hold">
                            <p:stCondLst>
                              <p:cond delay="0"/>
                            </p:stCondLst>
                            <p:childTnLst>
                              <p:par>
                                <p:cTn id="19" presetID="14" presetClass="entr" presetSubtype="1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randombar(horizontal)">
                                      <p:cBhvr>
                                        <p:cTn id="21" dur="500"/>
                                        <p:tgtEl>
                                          <p:spTgt spid="5"/>
                                        </p:tgtEl>
                                      </p:cBhvr>
                                    </p:animEffect>
                                  </p:childTnLst>
                                </p:cTn>
                              </p:par>
                              <p:par>
                                <p:cTn id="22" presetID="14" presetClass="entr" presetSubtype="10" fill="hold" grpId="0" nodeType="with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randombar(horizontal)">
                                      <p:cBhvr>
                                        <p:cTn id="24" dur="500"/>
                                        <p:tgtEl>
                                          <p:spTgt spid="16"/>
                                        </p:tgtEl>
                                      </p:cBhvr>
                                    </p:animEffect>
                                  </p:childTnLst>
                                </p:cTn>
                              </p:par>
                            </p:childTnLst>
                          </p:cTn>
                        </p:par>
                      </p:childTnLst>
                    </p:cTn>
                  </p:par>
                  <p:par>
                    <p:cTn id="25" fill="hold">
                      <p:stCondLst>
                        <p:cond delay="indefinite"/>
                      </p:stCondLst>
                      <p:childTnLst>
                        <p:par>
                          <p:cTn id="26" fill="hold">
                            <p:stCondLst>
                              <p:cond delay="0"/>
                            </p:stCondLst>
                            <p:childTnLst>
                              <p:par>
                                <p:cTn id="27" presetID="53" presetClass="entr" presetSubtype="16" fill="hold" nodeType="clickEffect">
                                  <p:stCondLst>
                                    <p:cond delay="0"/>
                                  </p:stCondLst>
                                  <p:childTnLst>
                                    <p:set>
                                      <p:cBhvr>
                                        <p:cTn id="28" dur="1" fill="hold">
                                          <p:stCondLst>
                                            <p:cond delay="0"/>
                                          </p:stCondLst>
                                        </p:cTn>
                                        <p:tgtEl>
                                          <p:spTgt spid="6"/>
                                        </p:tgtEl>
                                        <p:attrNameLst>
                                          <p:attrName>style.visibility</p:attrName>
                                        </p:attrNameLst>
                                      </p:cBhvr>
                                      <p:to>
                                        <p:strVal val="visible"/>
                                      </p:to>
                                    </p:set>
                                    <p:anim calcmode="lin" valueType="num">
                                      <p:cBhvr>
                                        <p:cTn id="29" dur="500" fill="hold"/>
                                        <p:tgtEl>
                                          <p:spTgt spid="6"/>
                                        </p:tgtEl>
                                        <p:attrNameLst>
                                          <p:attrName>ppt_w</p:attrName>
                                        </p:attrNameLst>
                                      </p:cBhvr>
                                      <p:tavLst>
                                        <p:tav tm="0">
                                          <p:val>
                                            <p:fltVal val="0"/>
                                          </p:val>
                                        </p:tav>
                                        <p:tav tm="100000">
                                          <p:val>
                                            <p:strVal val="#ppt_w"/>
                                          </p:val>
                                        </p:tav>
                                      </p:tavLst>
                                    </p:anim>
                                    <p:anim calcmode="lin" valueType="num">
                                      <p:cBhvr>
                                        <p:cTn id="30" dur="500" fill="hold"/>
                                        <p:tgtEl>
                                          <p:spTgt spid="6"/>
                                        </p:tgtEl>
                                        <p:attrNameLst>
                                          <p:attrName>ppt_h</p:attrName>
                                        </p:attrNameLst>
                                      </p:cBhvr>
                                      <p:tavLst>
                                        <p:tav tm="0">
                                          <p:val>
                                            <p:fltVal val="0"/>
                                          </p:val>
                                        </p:tav>
                                        <p:tav tm="100000">
                                          <p:val>
                                            <p:strVal val="#ppt_h"/>
                                          </p:val>
                                        </p:tav>
                                      </p:tavLst>
                                    </p:anim>
                                    <p:animEffect transition="in" filter="fade">
                                      <p:cBhvr>
                                        <p:cTn id="31" dur="500"/>
                                        <p:tgtEl>
                                          <p:spTgt spid="6"/>
                                        </p:tgtEl>
                                      </p:cBhvr>
                                    </p:animEffect>
                                  </p:childTnLst>
                                </p:cTn>
                              </p:par>
                              <p:par>
                                <p:cTn id="32" presetID="53" presetClass="entr" presetSubtype="16" fill="hold" grpId="0" nodeType="withEffect">
                                  <p:stCondLst>
                                    <p:cond delay="0"/>
                                  </p:stCondLst>
                                  <p:childTnLst>
                                    <p:set>
                                      <p:cBhvr>
                                        <p:cTn id="33" dur="1" fill="hold">
                                          <p:stCondLst>
                                            <p:cond delay="0"/>
                                          </p:stCondLst>
                                        </p:cTn>
                                        <p:tgtEl>
                                          <p:spTgt spid="17"/>
                                        </p:tgtEl>
                                        <p:attrNameLst>
                                          <p:attrName>style.visibility</p:attrName>
                                        </p:attrNameLst>
                                      </p:cBhvr>
                                      <p:to>
                                        <p:strVal val="visible"/>
                                      </p:to>
                                    </p:set>
                                    <p:anim calcmode="lin" valueType="num">
                                      <p:cBhvr>
                                        <p:cTn id="34" dur="500" fill="hold"/>
                                        <p:tgtEl>
                                          <p:spTgt spid="17"/>
                                        </p:tgtEl>
                                        <p:attrNameLst>
                                          <p:attrName>ppt_w</p:attrName>
                                        </p:attrNameLst>
                                      </p:cBhvr>
                                      <p:tavLst>
                                        <p:tav tm="0">
                                          <p:val>
                                            <p:fltVal val="0"/>
                                          </p:val>
                                        </p:tav>
                                        <p:tav tm="100000">
                                          <p:val>
                                            <p:strVal val="#ppt_w"/>
                                          </p:val>
                                        </p:tav>
                                      </p:tavLst>
                                    </p:anim>
                                    <p:anim calcmode="lin" valueType="num">
                                      <p:cBhvr>
                                        <p:cTn id="35" dur="500" fill="hold"/>
                                        <p:tgtEl>
                                          <p:spTgt spid="17"/>
                                        </p:tgtEl>
                                        <p:attrNameLst>
                                          <p:attrName>ppt_h</p:attrName>
                                        </p:attrNameLst>
                                      </p:cBhvr>
                                      <p:tavLst>
                                        <p:tav tm="0">
                                          <p:val>
                                            <p:fltVal val="0"/>
                                          </p:val>
                                        </p:tav>
                                        <p:tav tm="100000">
                                          <p:val>
                                            <p:strVal val="#ppt_h"/>
                                          </p:val>
                                        </p:tav>
                                      </p:tavLst>
                                    </p:anim>
                                    <p:animEffect transition="in" filter="fade">
                                      <p:cBhvr>
                                        <p:cTn id="36" dur="500"/>
                                        <p:tgtEl>
                                          <p:spTgt spid="17"/>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7"/>
                                        </p:tgtEl>
                                        <p:attrNameLst>
                                          <p:attrName>style.visibility</p:attrName>
                                        </p:attrNameLst>
                                      </p:cBhvr>
                                      <p:to>
                                        <p:strVal val="visible"/>
                                      </p:to>
                                    </p:set>
                                    <p:anim calcmode="lin" valueType="num">
                                      <p:cBhvr additive="base">
                                        <p:cTn id="41" dur="500" fill="hold"/>
                                        <p:tgtEl>
                                          <p:spTgt spid="7"/>
                                        </p:tgtEl>
                                        <p:attrNameLst>
                                          <p:attrName>ppt_x</p:attrName>
                                        </p:attrNameLst>
                                      </p:cBhvr>
                                      <p:tavLst>
                                        <p:tav tm="0">
                                          <p:val>
                                            <p:strVal val="#ppt_x"/>
                                          </p:val>
                                        </p:tav>
                                        <p:tav tm="100000">
                                          <p:val>
                                            <p:strVal val="#ppt_x"/>
                                          </p:val>
                                        </p:tav>
                                      </p:tavLst>
                                    </p:anim>
                                    <p:anim calcmode="lin" valueType="num">
                                      <p:cBhvr additive="base">
                                        <p:cTn id="42" dur="500" fill="hold"/>
                                        <p:tgtEl>
                                          <p:spTgt spid="7"/>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9"/>
                                        </p:tgtEl>
                                        <p:attrNameLst>
                                          <p:attrName>style.visibility</p:attrName>
                                        </p:attrNameLst>
                                      </p:cBhvr>
                                      <p:to>
                                        <p:strVal val="visible"/>
                                      </p:to>
                                    </p:set>
                                    <p:anim calcmode="lin" valueType="num">
                                      <p:cBhvr additive="base">
                                        <p:cTn id="45" dur="500" fill="hold"/>
                                        <p:tgtEl>
                                          <p:spTgt spid="9"/>
                                        </p:tgtEl>
                                        <p:attrNameLst>
                                          <p:attrName>ppt_x</p:attrName>
                                        </p:attrNameLst>
                                      </p:cBhvr>
                                      <p:tavLst>
                                        <p:tav tm="0">
                                          <p:val>
                                            <p:strVal val="#ppt_x"/>
                                          </p:val>
                                        </p:tav>
                                        <p:tav tm="100000">
                                          <p:val>
                                            <p:strVal val="#ppt_x"/>
                                          </p:val>
                                        </p:tav>
                                      </p:tavLst>
                                    </p:anim>
                                    <p:anim calcmode="lin" valueType="num">
                                      <p:cBhvr additive="base">
                                        <p:cTn id="4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nodeType="clickEffect">
                                  <p:stCondLst>
                                    <p:cond delay="0"/>
                                  </p:stCondLst>
                                  <p:childTnLst>
                                    <p:set>
                                      <p:cBhvr>
                                        <p:cTn id="50" dur="1" fill="hold">
                                          <p:stCondLst>
                                            <p:cond delay="0"/>
                                          </p:stCondLst>
                                        </p:cTn>
                                        <p:tgtEl>
                                          <p:spTgt spid="8"/>
                                        </p:tgtEl>
                                        <p:attrNameLst>
                                          <p:attrName>style.visibility</p:attrName>
                                        </p:attrNameLst>
                                      </p:cBhvr>
                                      <p:to>
                                        <p:strVal val="visible"/>
                                      </p:to>
                                    </p:set>
                                    <p:anim calcmode="lin" valueType="num">
                                      <p:cBhvr additive="base">
                                        <p:cTn id="51" dur="500" fill="hold"/>
                                        <p:tgtEl>
                                          <p:spTgt spid="8"/>
                                        </p:tgtEl>
                                        <p:attrNameLst>
                                          <p:attrName>ppt_x</p:attrName>
                                        </p:attrNameLst>
                                      </p:cBhvr>
                                      <p:tavLst>
                                        <p:tav tm="0">
                                          <p:val>
                                            <p:strVal val="#ppt_x"/>
                                          </p:val>
                                        </p:tav>
                                        <p:tav tm="100000">
                                          <p:val>
                                            <p:strVal val="#ppt_x"/>
                                          </p:val>
                                        </p:tav>
                                      </p:tavLst>
                                    </p:anim>
                                    <p:anim calcmode="lin" valueType="num">
                                      <p:cBhvr additive="base">
                                        <p:cTn id="52" dur="500" fill="hold"/>
                                        <p:tgtEl>
                                          <p:spTgt spid="8"/>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10"/>
                                        </p:tgtEl>
                                        <p:attrNameLst>
                                          <p:attrName>style.visibility</p:attrName>
                                        </p:attrNameLst>
                                      </p:cBhvr>
                                      <p:to>
                                        <p:strVal val="visible"/>
                                      </p:to>
                                    </p:set>
                                    <p:anim calcmode="lin" valueType="num">
                                      <p:cBhvr additive="base">
                                        <p:cTn id="55" dur="500" fill="hold"/>
                                        <p:tgtEl>
                                          <p:spTgt spid="10"/>
                                        </p:tgtEl>
                                        <p:attrNameLst>
                                          <p:attrName>ppt_x</p:attrName>
                                        </p:attrNameLst>
                                      </p:cBhvr>
                                      <p:tavLst>
                                        <p:tav tm="0">
                                          <p:val>
                                            <p:strVal val="#ppt_x"/>
                                          </p:val>
                                        </p:tav>
                                        <p:tav tm="100000">
                                          <p:val>
                                            <p:strVal val="#ppt_x"/>
                                          </p:val>
                                        </p:tav>
                                      </p:tavLst>
                                    </p:anim>
                                    <p:anim calcmode="lin" valueType="num">
                                      <p:cBhvr additive="base">
                                        <p:cTn id="5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2" presetClass="entr" presetSubtype="4" fill="hold" nodeType="clickEffect">
                                  <p:stCondLst>
                                    <p:cond delay="0"/>
                                  </p:stCondLst>
                                  <p:childTnLst>
                                    <p:set>
                                      <p:cBhvr>
                                        <p:cTn id="60" dur="1" fill="hold">
                                          <p:stCondLst>
                                            <p:cond delay="0"/>
                                          </p:stCondLst>
                                        </p:cTn>
                                        <p:tgtEl>
                                          <p:spTgt spid="11"/>
                                        </p:tgtEl>
                                        <p:attrNameLst>
                                          <p:attrName>style.visibility</p:attrName>
                                        </p:attrNameLst>
                                      </p:cBhvr>
                                      <p:to>
                                        <p:strVal val="visible"/>
                                      </p:to>
                                    </p:set>
                                    <p:animEffect transition="in" filter="wipe(down)">
                                      <p:cBhvr>
                                        <p:cTn id="61" dur="500"/>
                                        <p:tgtEl>
                                          <p:spTgt spid="11"/>
                                        </p:tgtEl>
                                      </p:cBhvr>
                                    </p:animEffect>
                                  </p:childTnLst>
                                </p:cTn>
                              </p:par>
                              <p:par>
                                <p:cTn id="62" presetID="22" presetClass="entr" presetSubtype="4" fill="hold" grpId="0" nodeType="withEffect">
                                  <p:stCondLst>
                                    <p:cond delay="0"/>
                                  </p:stCondLst>
                                  <p:childTnLst>
                                    <p:set>
                                      <p:cBhvr>
                                        <p:cTn id="63" dur="1" fill="hold">
                                          <p:stCondLst>
                                            <p:cond delay="0"/>
                                          </p:stCondLst>
                                        </p:cTn>
                                        <p:tgtEl>
                                          <p:spTgt spid="13"/>
                                        </p:tgtEl>
                                        <p:attrNameLst>
                                          <p:attrName>style.visibility</p:attrName>
                                        </p:attrNameLst>
                                      </p:cBhvr>
                                      <p:to>
                                        <p:strVal val="visible"/>
                                      </p:to>
                                    </p:set>
                                    <p:animEffect transition="in" filter="wipe(down)">
                                      <p:cBhvr>
                                        <p:cTn id="64" dur="500"/>
                                        <p:tgtEl>
                                          <p:spTgt spid="13"/>
                                        </p:tgtEl>
                                      </p:cBhvr>
                                    </p:animEffect>
                                  </p:childTnLst>
                                </p:cTn>
                              </p:par>
                            </p:childTnLst>
                          </p:cTn>
                        </p:par>
                      </p:childTnLst>
                    </p:cTn>
                  </p:par>
                  <p:par>
                    <p:cTn id="65" fill="hold">
                      <p:stCondLst>
                        <p:cond delay="indefinite"/>
                      </p:stCondLst>
                      <p:childTnLst>
                        <p:par>
                          <p:cTn id="66" fill="hold">
                            <p:stCondLst>
                              <p:cond delay="0"/>
                            </p:stCondLst>
                            <p:childTnLst>
                              <p:par>
                                <p:cTn id="67" presetID="22" presetClass="entr" presetSubtype="4" fill="hold" nodeType="clickEffect">
                                  <p:stCondLst>
                                    <p:cond delay="0"/>
                                  </p:stCondLst>
                                  <p:childTnLst>
                                    <p:set>
                                      <p:cBhvr>
                                        <p:cTn id="68" dur="1" fill="hold">
                                          <p:stCondLst>
                                            <p:cond delay="0"/>
                                          </p:stCondLst>
                                        </p:cTn>
                                        <p:tgtEl>
                                          <p:spTgt spid="12"/>
                                        </p:tgtEl>
                                        <p:attrNameLst>
                                          <p:attrName>style.visibility</p:attrName>
                                        </p:attrNameLst>
                                      </p:cBhvr>
                                      <p:to>
                                        <p:strVal val="visible"/>
                                      </p:to>
                                    </p:set>
                                    <p:animEffect transition="in" filter="wipe(down)">
                                      <p:cBhvr>
                                        <p:cTn id="69" dur="500"/>
                                        <p:tgtEl>
                                          <p:spTgt spid="12"/>
                                        </p:tgtEl>
                                      </p:cBhvr>
                                    </p:animEffect>
                                  </p:childTnLst>
                                </p:cTn>
                              </p:par>
                              <p:par>
                                <p:cTn id="70" presetID="22" presetClass="entr" presetSubtype="4" fill="hold" grpId="0" nodeType="withEffect">
                                  <p:stCondLst>
                                    <p:cond delay="0"/>
                                  </p:stCondLst>
                                  <p:childTnLst>
                                    <p:set>
                                      <p:cBhvr>
                                        <p:cTn id="71" dur="1" fill="hold">
                                          <p:stCondLst>
                                            <p:cond delay="0"/>
                                          </p:stCondLst>
                                        </p:cTn>
                                        <p:tgtEl>
                                          <p:spTgt spid="14"/>
                                        </p:tgtEl>
                                        <p:attrNameLst>
                                          <p:attrName>style.visibility</p:attrName>
                                        </p:attrNameLst>
                                      </p:cBhvr>
                                      <p:to>
                                        <p:strVal val="visible"/>
                                      </p:to>
                                    </p:set>
                                    <p:animEffect transition="in" filter="wipe(down)">
                                      <p:cBhvr>
                                        <p:cTn id="72" dur="500"/>
                                        <p:tgtEl>
                                          <p:spTgt spid="14"/>
                                        </p:tgtEl>
                                      </p:cBhvr>
                                    </p:animEffect>
                                  </p:childTnLst>
                                </p:cTn>
                              </p:par>
                            </p:childTnLst>
                          </p:cTn>
                        </p:par>
                      </p:childTnLst>
                    </p:cTn>
                  </p:par>
                  <p:par>
                    <p:cTn id="73" fill="hold">
                      <p:stCondLst>
                        <p:cond delay="indefinite"/>
                      </p:stCondLst>
                      <p:childTnLst>
                        <p:par>
                          <p:cTn id="74" fill="hold">
                            <p:stCondLst>
                              <p:cond delay="0"/>
                            </p:stCondLst>
                            <p:childTnLst>
                              <p:par>
                                <p:cTn id="75" presetID="21" presetClass="entr" presetSubtype="1" fill="hold" nodeType="clickEffect">
                                  <p:stCondLst>
                                    <p:cond delay="0"/>
                                  </p:stCondLst>
                                  <p:childTnLst>
                                    <p:set>
                                      <p:cBhvr>
                                        <p:cTn id="76" dur="1" fill="hold">
                                          <p:stCondLst>
                                            <p:cond delay="0"/>
                                          </p:stCondLst>
                                        </p:cTn>
                                        <p:tgtEl>
                                          <p:spTgt spid="18"/>
                                        </p:tgtEl>
                                        <p:attrNameLst>
                                          <p:attrName>style.visibility</p:attrName>
                                        </p:attrNameLst>
                                      </p:cBhvr>
                                      <p:to>
                                        <p:strVal val="visible"/>
                                      </p:to>
                                    </p:set>
                                    <p:animEffect transition="in" filter="wheel(1)">
                                      <p:cBhvr>
                                        <p:cTn id="77" dur="2000"/>
                                        <p:tgtEl>
                                          <p:spTgt spid="18"/>
                                        </p:tgtEl>
                                      </p:cBhvr>
                                    </p:animEffect>
                                  </p:childTnLst>
                                </p:cTn>
                              </p:par>
                              <p:par>
                                <p:cTn id="78" presetID="21" presetClass="entr" presetSubtype="1" fill="hold" grpId="0" nodeType="withEffect">
                                  <p:stCondLst>
                                    <p:cond delay="0"/>
                                  </p:stCondLst>
                                  <p:childTnLst>
                                    <p:set>
                                      <p:cBhvr>
                                        <p:cTn id="79" dur="1" fill="hold">
                                          <p:stCondLst>
                                            <p:cond delay="0"/>
                                          </p:stCondLst>
                                        </p:cTn>
                                        <p:tgtEl>
                                          <p:spTgt spid="19"/>
                                        </p:tgtEl>
                                        <p:attrNameLst>
                                          <p:attrName>style.visibility</p:attrName>
                                        </p:attrNameLst>
                                      </p:cBhvr>
                                      <p:to>
                                        <p:strVal val="visible"/>
                                      </p:to>
                                    </p:set>
                                    <p:animEffect transition="in" filter="wheel(1)">
                                      <p:cBhvr>
                                        <p:cTn id="80" dur="20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3" grpId="0"/>
      <p:bldP spid="14" grpId="0"/>
      <p:bldP spid="15" grpId="0"/>
      <p:bldP spid="16" grpId="0"/>
      <p:bldP spid="17" grpId="0"/>
      <p:bldP spid="1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4"/>
          <a:stretch>
            <a:fillRect/>
          </a:stretch>
        </p:blipFill>
        <p:spPr>
          <a:xfrm>
            <a:off x="4759568" y="99646"/>
            <a:ext cx="1992924" cy="1992924"/>
          </a:xfrm>
          <a:prstGeom prst="rect">
            <a:avLst/>
          </a:prstGeom>
        </p:spPr>
      </p:pic>
      <p:pic>
        <p:nvPicPr>
          <p:cNvPr id="3" name="demo_1">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649095" y="2016125"/>
            <a:ext cx="8579716" cy="4150995"/>
          </a:xfrm>
          <a:prstGeom prst="rect">
            <a:avLst/>
          </a:prstGeom>
        </p:spPr>
      </p:pic>
    </p:spTree>
    <p:extLst>
      <p:ext uri="{BB962C8B-B14F-4D97-AF65-F5344CB8AC3E}">
        <p14:creationId xmlns:p14="http://schemas.microsoft.com/office/powerpoint/2010/main" val="1175807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anim calcmode="lin" valueType="num">
                                      <p:cBhvr additive="base">
                                        <p:cTn id="25" dur="500" fill="hold"/>
                                        <p:tgtEl>
                                          <p:spTgt spid="3"/>
                                        </p:tgtEl>
                                        <p:attrNameLst>
                                          <p:attrName>ppt_x</p:attrName>
                                        </p:attrNameLst>
                                      </p:cBhvr>
                                      <p:tavLst>
                                        <p:tav tm="0">
                                          <p:val>
                                            <p:strVal val="#ppt_x"/>
                                          </p:val>
                                        </p:tav>
                                        <p:tav tm="100000">
                                          <p:val>
                                            <p:strVal val="#ppt_x"/>
                                          </p:val>
                                        </p:tav>
                                      </p:tavLst>
                                    </p:anim>
                                    <p:anim calcmode="lin" valueType="num">
                                      <p:cBhvr additive="base">
                                        <p:cTn id="26"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video>
              <p:cMediaNode vol="80000">
                <p:cTn id="27" fill="hold" display="0">
                  <p:stCondLst>
                    <p:cond delay="indefinite"/>
                  </p:stCondLst>
                </p:cTn>
                <p:tgtEl>
                  <p:spTgt spid="3"/>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Feature Engineering</a:t>
            </a:r>
            <a:endParaRPr lang="en-US" dirty="0"/>
          </a:p>
        </p:txBody>
      </p:sp>
      <p:pic>
        <p:nvPicPr>
          <p:cNvPr id="4" name="Content Placeholder 3"/>
          <p:cNvPicPr>
            <a:picLocks noGrp="1" noChangeAspect="1"/>
          </p:cNvPicPr>
          <p:nvPr>
            <p:ph idx="1"/>
          </p:nvPr>
        </p:nvPicPr>
        <p:blipFill>
          <a:blip r:embed="rId3"/>
          <a:stretch>
            <a:fillRect/>
          </a:stretch>
        </p:blipFill>
        <p:spPr>
          <a:xfrm>
            <a:off x="1887696" y="2950273"/>
            <a:ext cx="1320324" cy="1495680"/>
          </a:xfrm>
          <a:prstGeom prst="rect">
            <a:avLst/>
          </a:prstGeom>
        </p:spPr>
      </p:pic>
      <p:pic>
        <p:nvPicPr>
          <p:cNvPr id="5" name="Picture 4"/>
          <p:cNvPicPr>
            <a:picLocks noChangeAspect="1"/>
          </p:cNvPicPr>
          <p:nvPr/>
        </p:nvPicPr>
        <p:blipFill>
          <a:blip r:embed="rId4"/>
          <a:stretch>
            <a:fillRect/>
          </a:stretch>
        </p:blipFill>
        <p:spPr>
          <a:xfrm>
            <a:off x="7889447" y="2947769"/>
            <a:ext cx="1219200" cy="1219200"/>
          </a:xfrm>
          <a:prstGeom prst="rect">
            <a:avLst/>
          </a:prstGeom>
        </p:spPr>
      </p:pic>
      <p:sp>
        <p:nvSpPr>
          <p:cNvPr id="6" name="Rectangle 5"/>
          <p:cNvSpPr/>
          <p:nvPr/>
        </p:nvSpPr>
        <p:spPr>
          <a:xfrm>
            <a:off x="2151618" y="2484120"/>
            <a:ext cx="792480" cy="369332"/>
          </a:xfrm>
          <a:prstGeom prst="rect">
            <a:avLst/>
          </a:prstGeom>
        </p:spPr>
        <p:txBody>
          <a:bodyPr wrap="square">
            <a:spAutoFit/>
          </a:bodyPr>
          <a:lstStyle/>
          <a:p>
            <a:r>
              <a:rPr lang="en-US" b="1" dirty="0" smtClean="0"/>
              <a:t>Data</a:t>
            </a:r>
            <a:endParaRPr lang="en-US" b="1" dirty="0"/>
          </a:p>
        </p:txBody>
      </p:sp>
      <p:sp>
        <p:nvSpPr>
          <p:cNvPr id="7" name="Rectangle 6"/>
          <p:cNvSpPr/>
          <p:nvPr/>
        </p:nvSpPr>
        <p:spPr>
          <a:xfrm>
            <a:off x="7284612" y="2484119"/>
            <a:ext cx="2428870" cy="369332"/>
          </a:xfrm>
          <a:prstGeom prst="rect">
            <a:avLst/>
          </a:prstGeom>
        </p:spPr>
        <p:txBody>
          <a:bodyPr wrap="none">
            <a:spAutoFit/>
          </a:bodyPr>
          <a:lstStyle/>
          <a:p>
            <a:r>
              <a:rPr lang="en-US" b="1" dirty="0" smtClean="0"/>
              <a:t>Feature Engineering</a:t>
            </a:r>
            <a:endParaRPr lang="en-US" b="1" dirty="0"/>
          </a:p>
        </p:txBody>
      </p:sp>
      <p:sp>
        <p:nvSpPr>
          <p:cNvPr id="8" name="Rectangle 7"/>
          <p:cNvSpPr/>
          <p:nvPr/>
        </p:nvSpPr>
        <p:spPr>
          <a:xfrm>
            <a:off x="1655776" y="4542774"/>
            <a:ext cx="4402123" cy="1077218"/>
          </a:xfrm>
          <a:prstGeom prst="rect">
            <a:avLst/>
          </a:prstGeom>
        </p:spPr>
        <p:txBody>
          <a:bodyPr wrap="square">
            <a:spAutoFit/>
          </a:bodyPr>
          <a:lstStyle/>
          <a:p>
            <a:pPr marL="285750" indent="-285750">
              <a:buFont typeface="Arial" panose="020B0604020202020204" pitchFamily="34" charset="0"/>
              <a:buChar char="•"/>
            </a:pPr>
            <a:r>
              <a:rPr lang="en-US" sz="1600" dirty="0" smtClean="0"/>
              <a:t>Used simulated data</a:t>
            </a:r>
          </a:p>
          <a:p>
            <a:pPr marL="285750" indent="-285750">
              <a:buFont typeface="Arial" panose="020B0604020202020204" pitchFamily="34" charset="0"/>
              <a:buChar char="•"/>
            </a:pPr>
            <a:r>
              <a:rPr lang="en-US" sz="1600" dirty="0" smtClean="0"/>
              <a:t>20 features (geo, address, personal)</a:t>
            </a:r>
          </a:p>
          <a:p>
            <a:pPr marL="285750" indent="-285750">
              <a:buFont typeface="Arial" panose="020B0604020202020204" pitchFamily="34" charset="0"/>
              <a:buChar char="•"/>
            </a:pPr>
            <a:r>
              <a:rPr lang="en-US" sz="1600" dirty="0" smtClean="0"/>
              <a:t>Training data (1 million plus rows)</a:t>
            </a:r>
          </a:p>
          <a:p>
            <a:pPr marL="285750" indent="-285750">
              <a:buFont typeface="Arial" panose="020B0604020202020204" pitchFamily="34" charset="0"/>
              <a:buChar char="•"/>
            </a:pPr>
            <a:r>
              <a:rPr lang="en-US" sz="1600" dirty="0" smtClean="0"/>
              <a:t>Test data (500k plus)</a:t>
            </a:r>
            <a:endParaRPr lang="en-US" sz="1600" dirty="0"/>
          </a:p>
        </p:txBody>
      </p:sp>
      <p:sp>
        <p:nvSpPr>
          <p:cNvPr id="9" name="Rectangle 8"/>
          <p:cNvSpPr/>
          <p:nvPr/>
        </p:nvSpPr>
        <p:spPr>
          <a:xfrm>
            <a:off x="7543692" y="4445953"/>
            <a:ext cx="4160520" cy="1815882"/>
          </a:xfrm>
          <a:prstGeom prst="rect">
            <a:avLst/>
          </a:prstGeom>
        </p:spPr>
        <p:txBody>
          <a:bodyPr wrap="square">
            <a:spAutoFit/>
          </a:bodyPr>
          <a:lstStyle/>
          <a:p>
            <a:pPr marL="285750" indent="-285750">
              <a:buFont typeface="Arial" panose="020B0604020202020204" pitchFamily="34" charset="0"/>
              <a:buChar char="•"/>
            </a:pPr>
            <a:r>
              <a:rPr lang="en-US" sz="1600" dirty="0" smtClean="0"/>
              <a:t>Cleaning</a:t>
            </a:r>
          </a:p>
          <a:p>
            <a:pPr marL="285750" indent="-285750">
              <a:buFont typeface="Arial" panose="020B0604020202020204" pitchFamily="34" charset="0"/>
              <a:buChar char="•"/>
            </a:pPr>
            <a:r>
              <a:rPr lang="en-US" sz="1600" dirty="0" smtClean="0"/>
              <a:t>Feature extraction</a:t>
            </a:r>
          </a:p>
          <a:p>
            <a:pPr marL="285750" indent="-285750">
              <a:buFont typeface="Arial" panose="020B0604020202020204" pitchFamily="34" charset="0"/>
              <a:buChar char="•"/>
            </a:pPr>
            <a:r>
              <a:rPr lang="en-US" sz="1600" dirty="0" smtClean="0"/>
              <a:t>Handling categorical and numerical data</a:t>
            </a:r>
          </a:p>
          <a:p>
            <a:pPr marL="285750" indent="-285750">
              <a:buFont typeface="Arial" panose="020B0604020202020204" pitchFamily="34" charset="0"/>
              <a:buChar char="•"/>
            </a:pPr>
            <a:r>
              <a:rPr lang="en-US" sz="1600" dirty="0" smtClean="0"/>
              <a:t>Visualization</a:t>
            </a:r>
          </a:p>
          <a:p>
            <a:pPr marL="285750" indent="-285750">
              <a:buFont typeface="Arial" panose="020B0604020202020204" pitchFamily="34" charset="0"/>
              <a:buChar char="•"/>
            </a:pPr>
            <a:r>
              <a:rPr lang="en-US" sz="1600" dirty="0" smtClean="0"/>
              <a:t>Ethics</a:t>
            </a:r>
          </a:p>
          <a:p>
            <a:pPr marL="285750" indent="-285750">
              <a:buFont typeface="Arial" panose="020B0604020202020204" pitchFamily="34" charset="0"/>
              <a:buChar char="•"/>
            </a:pPr>
            <a:endParaRPr lang="en-US" sz="1600" dirty="0"/>
          </a:p>
        </p:txBody>
      </p:sp>
    </p:spTree>
    <p:extLst>
      <p:ext uri="{BB962C8B-B14F-4D97-AF65-F5344CB8AC3E}">
        <p14:creationId xmlns:p14="http://schemas.microsoft.com/office/powerpoint/2010/main" val="3213681948"/>
      </p:ext>
    </p:extLst>
  </p:cSld>
  <p:clrMapOvr>
    <a:masterClrMapping/>
  </p:clrMapOvr>
  <mc:AlternateContent xmlns:mc="http://schemas.openxmlformats.org/markup-compatibility/2006">
    <mc:Choice xmlns:p14="http://schemas.microsoft.com/office/powerpoint/2010/main" Requires="p14">
      <p:transition spd="slow" p14:dur="1600">
        <p14:conveyor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heel(1)">
                                      <p:cBhvr>
                                        <p:cTn id="7" dur="2000"/>
                                        <p:tgtEl>
                                          <p:spTgt spid="6"/>
                                        </p:tgtEl>
                                      </p:cBhvr>
                                    </p:animEffect>
                                  </p:childTnLst>
                                </p:cTn>
                              </p:par>
                              <p:par>
                                <p:cTn id="8" presetID="21" presetClass="entr" presetSubtype="1"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heel(1)">
                                      <p:cBhvr>
                                        <p:cTn id="10" dur="2000"/>
                                        <p:tgtEl>
                                          <p:spTgt spid="4"/>
                                        </p:tgtEl>
                                      </p:cBhvr>
                                    </p:animEffect>
                                  </p:childTnLst>
                                </p:cTn>
                              </p:par>
                              <p:par>
                                <p:cTn id="11" presetID="21" presetClass="entr" presetSubtype="1"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heel(1)">
                                      <p:cBhvr>
                                        <p:cTn id="13" dur="2000"/>
                                        <p:tgtEl>
                                          <p:spTgt spid="7"/>
                                        </p:tgtEl>
                                      </p:cBhvr>
                                    </p:animEffect>
                                  </p:childTnLst>
                                </p:cTn>
                              </p:par>
                              <p:par>
                                <p:cTn id="14" presetID="21" presetClass="entr" presetSubtype="1" fill="hold"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wheel(1)">
                                      <p:cBhvr>
                                        <p:cTn id="16" dur="20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8">
                                            <p:txEl>
                                              <p:pRg st="0" end="0"/>
                                            </p:txEl>
                                          </p:spTgt>
                                        </p:tgtEl>
                                        <p:attrNameLst>
                                          <p:attrName>style.visibility</p:attrName>
                                        </p:attrNameLst>
                                      </p:cBhvr>
                                      <p:to>
                                        <p:strVal val="visible"/>
                                      </p:to>
                                    </p:set>
                                    <p:anim calcmode="lin" valueType="num">
                                      <p:cBhvr additive="base">
                                        <p:cTn id="21"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8">
                                            <p:txEl>
                                              <p:pRg st="0" end="0"/>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8">
                                            <p:txEl>
                                              <p:pRg st="1" end="1"/>
                                            </p:txEl>
                                          </p:spTgt>
                                        </p:tgtEl>
                                        <p:attrNameLst>
                                          <p:attrName>style.visibility</p:attrName>
                                        </p:attrNameLst>
                                      </p:cBhvr>
                                      <p:to>
                                        <p:strVal val="visible"/>
                                      </p:to>
                                    </p:set>
                                    <p:anim calcmode="lin" valueType="num">
                                      <p:cBhvr additive="base">
                                        <p:cTn id="25" dur="500" fill="hold"/>
                                        <p:tgtEl>
                                          <p:spTgt spid="8">
                                            <p:txEl>
                                              <p:pRg st="1" end="1"/>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8">
                                            <p:txEl>
                                              <p:pRg st="1" end="1"/>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8">
                                            <p:txEl>
                                              <p:pRg st="2" end="2"/>
                                            </p:txEl>
                                          </p:spTgt>
                                        </p:tgtEl>
                                        <p:attrNameLst>
                                          <p:attrName>style.visibility</p:attrName>
                                        </p:attrNameLst>
                                      </p:cBhvr>
                                      <p:to>
                                        <p:strVal val="visible"/>
                                      </p:to>
                                    </p:set>
                                    <p:anim calcmode="lin" valueType="num">
                                      <p:cBhvr additive="base">
                                        <p:cTn id="29" dur="500" fill="hold"/>
                                        <p:tgtEl>
                                          <p:spTgt spid="8">
                                            <p:txEl>
                                              <p:pRg st="2" end="2"/>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8">
                                            <p:txEl>
                                              <p:pRg st="2" end="2"/>
                                            </p:txEl>
                                          </p:spTgt>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8">
                                            <p:txEl>
                                              <p:pRg st="3" end="3"/>
                                            </p:txEl>
                                          </p:spTgt>
                                        </p:tgtEl>
                                        <p:attrNameLst>
                                          <p:attrName>style.visibility</p:attrName>
                                        </p:attrNameLst>
                                      </p:cBhvr>
                                      <p:to>
                                        <p:strVal val="visible"/>
                                      </p:to>
                                    </p:set>
                                    <p:anim calcmode="lin" valueType="num">
                                      <p:cBhvr additive="base">
                                        <p:cTn id="33" dur="500" fill="hold"/>
                                        <p:tgtEl>
                                          <p:spTgt spid="8">
                                            <p:txEl>
                                              <p:pRg st="3" end="3"/>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8">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9">
                                            <p:txEl>
                                              <p:pRg st="0" end="0"/>
                                            </p:txEl>
                                          </p:spTgt>
                                        </p:tgtEl>
                                        <p:attrNameLst>
                                          <p:attrName>style.visibility</p:attrName>
                                        </p:attrNameLst>
                                      </p:cBhvr>
                                      <p:to>
                                        <p:strVal val="visible"/>
                                      </p:to>
                                    </p:set>
                                    <p:animEffect transition="in" filter="fade">
                                      <p:cBhvr>
                                        <p:cTn id="39" dur="500"/>
                                        <p:tgtEl>
                                          <p:spTgt spid="9">
                                            <p:txEl>
                                              <p:pRg st="0" end="0"/>
                                            </p:txEl>
                                          </p:spTgt>
                                        </p:tgtEl>
                                      </p:cBhvr>
                                    </p:animEffect>
                                  </p:childTnLst>
                                </p:cTn>
                              </p:par>
                              <p:par>
                                <p:cTn id="40" presetID="10" presetClass="entr" presetSubtype="0" fill="hold" nodeType="withEffect">
                                  <p:stCondLst>
                                    <p:cond delay="0"/>
                                  </p:stCondLst>
                                  <p:childTnLst>
                                    <p:set>
                                      <p:cBhvr>
                                        <p:cTn id="41" dur="1" fill="hold">
                                          <p:stCondLst>
                                            <p:cond delay="0"/>
                                          </p:stCondLst>
                                        </p:cTn>
                                        <p:tgtEl>
                                          <p:spTgt spid="9">
                                            <p:txEl>
                                              <p:pRg st="1" end="1"/>
                                            </p:txEl>
                                          </p:spTgt>
                                        </p:tgtEl>
                                        <p:attrNameLst>
                                          <p:attrName>style.visibility</p:attrName>
                                        </p:attrNameLst>
                                      </p:cBhvr>
                                      <p:to>
                                        <p:strVal val="visible"/>
                                      </p:to>
                                    </p:set>
                                    <p:animEffect transition="in" filter="fade">
                                      <p:cBhvr>
                                        <p:cTn id="42" dur="500"/>
                                        <p:tgtEl>
                                          <p:spTgt spid="9">
                                            <p:txEl>
                                              <p:pRg st="1" end="1"/>
                                            </p:txEl>
                                          </p:spTgt>
                                        </p:tgtEl>
                                      </p:cBhvr>
                                    </p:animEffect>
                                  </p:childTnLst>
                                </p:cTn>
                              </p:par>
                              <p:par>
                                <p:cTn id="43" presetID="10" presetClass="entr" presetSubtype="0" fill="hold" nodeType="withEffect">
                                  <p:stCondLst>
                                    <p:cond delay="0"/>
                                  </p:stCondLst>
                                  <p:childTnLst>
                                    <p:set>
                                      <p:cBhvr>
                                        <p:cTn id="44" dur="1" fill="hold">
                                          <p:stCondLst>
                                            <p:cond delay="0"/>
                                          </p:stCondLst>
                                        </p:cTn>
                                        <p:tgtEl>
                                          <p:spTgt spid="9">
                                            <p:txEl>
                                              <p:pRg st="2" end="2"/>
                                            </p:txEl>
                                          </p:spTgt>
                                        </p:tgtEl>
                                        <p:attrNameLst>
                                          <p:attrName>style.visibility</p:attrName>
                                        </p:attrNameLst>
                                      </p:cBhvr>
                                      <p:to>
                                        <p:strVal val="visible"/>
                                      </p:to>
                                    </p:set>
                                    <p:animEffect transition="in" filter="fade">
                                      <p:cBhvr>
                                        <p:cTn id="45" dur="500"/>
                                        <p:tgtEl>
                                          <p:spTgt spid="9">
                                            <p:txEl>
                                              <p:pRg st="2" end="2"/>
                                            </p:txEl>
                                          </p:spTgt>
                                        </p:tgtEl>
                                      </p:cBhvr>
                                    </p:animEffect>
                                  </p:childTnLst>
                                </p:cTn>
                              </p:par>
                              <p:par>
                                <p:cTn id="46" presetID="10" presetClass="entr" presetSubtype="0" fill="hold" nodeType="withEffect">
                                  <p:stCondLst>
                                    <p:cond delay="0"/>
                                  </p:stCondLst>
                                  <p:childTnLst>
                                    <p:set>
                                      <p:cBhvr>
                                        <p:cTn id="47" dur="1" fill="hold">
                                          <p:stCondLst>
                                            <p:cond delay="0"/>
                                          </p:stCondLst>
                                        </p:cTn>
                                        <p:tgtEl>
                                          <p:spTgt spid="9">
                                            <p:txEl>
                                              <p:pRg st="3" end="3"/>
                                            </p:txEl>
                                          </p:spTgt>
                                        </p:tgtEl>
                                        <p:attrNameLst>
                                          <p:attrName>style.visibility</p:attrName>
                                        </p:attrNameLst>
                                      </p:cBhvr>
                                      <p:to>
                                        <p:strVal val="visible"/>
                                      </p:to>
                                    </p:set>
                                    <p:animEffect transition="in" filter="fade">
                                      <p:cBhvr>
                                        <p:cTn id="48" dur="500"/>
                                        <p:tgtEl>
                                          <p:spTgt spid="9">
                                            <p:txEl>
                                              <p:pRg st="3" end="3"/>
                                            </p:txEl>
                                          </p:spTgt>
                                        </p:tgtEl>
                                      </p:cBhvr>
                                    </p:animEffect>
                                  </p:childTnLst>
                                </p:cTn>
                              </p:par>
                              <p:par>
                                <p:cTn id="49" presetID="10" presetClass="entr" presetSubtype="0" fill="hold" nodeType="withEffect">
                                  <p:stCondLst>
                                    <p:cond delay="0"/>
                                  </p:stCondLst>
                                  <p:childTnLst>
                                    <p:set>
                                      <p:cBhvr>
                                        <p:cTn id="50" dur="1" fill="hold">
                                          <p:stCondLst>
                                            <p:cond delay="0"/>
                                          </p:stCondLst>
                                        </p:cTn>
                                        <p:tgtEl>
                                          <p:spTgt spid="9">
                                            <p:txEl>
                                              <p:pRg st="4" end="4"/>
                                            </p:txEl>
                                          </p:spTgt>
                                        </p:tgtEl>
                                        <p:attrNameLst>
                                          <p:attrName>style.visibility</p:attrName>
                                        </p:attrNameLst>
                                      </p:cBhvr>
                                      <p:to>
                                        <p:strVal val="visible"/>
                                      </p:to>
                                    </p:set>
                                    <p:animEffect transition="in" filter="fade">
                                      <p:cBhvr>
                                        <p:cTn id="51" dur="500"/>
                                        <p:tgtEl>
                                          <p:spTgt spid="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1600" dirty="0"/>
              <a:t>Distribution of </a:t>
            </a:r>
            <a:r>
              <a:rPr lang="en-US" sz="1600" dirty="0" smtClean="0"/>
              <a:t>Transaction</a:t>
            </a:r>
            <a:br>
              <a:rPr lang="en-US" sz="1600" dirty="0" smtClean="0"/>
            </a:br>
            <a:r>
              <a:rPr lang="en-US" sz="1600" dirty="0"/>
              <a:t>(Fraud vs Non-Fraud)</a:t>
            </a:r>
          </a:p>
        </p:txBody>
      </p:sp>
      <p:pic>
        <p:nvPicPr>
          <p:cNvPr id="5" name="Content Placeholder 4"/>
          <p:cNvPicPr>
            <a:picLocks noGrp="1" noChangeAspect="1"/>
          </p:cNvPicPr>
          <p:nvPr>
            <p:ph idx="1"/>
          </p:nvPr>
        </p:nvPicPr>
        <p:blipFill>
          <a:blip r:embed="rId3"/>
          <a:stretch>
            <a:fillRect/>
          </a:stretch>
        </p:blipFill>
        <p:spPr>
          <a:xfrm>
            <a:off x="5781675" y="2258013"/>
            <a:ext cx="5189538" cy="2951573"/>
          </a:xfrm>
          <a:prstGeom prst="rect">
            <a:avLst/>
          </a:prstGeom>
        </p:spPr>
      </p:pic>
      <p:sp>
        <p:nvSpPr>
          <p:cNvPr id="4" name="Text Placeholder 3"/>
          <p:cNvSpPr>
            <a:spLocks noGrp="1"/>
          </p:cNvSpPr>
          <p:nvPr>
            <p:ph type="body" sz="half" idx="2"/>
          </p:nvPr>
        </p:nvSpPr>
        <p:spPr>
          <a:xfrm>
            <a:off x="1154955" y="3955433"/>
            <a:ext cx="3035611" cy="1865665"/>
          </a:xfrm>
        </p:spPr>
        <p:txBody>
          <a:bodyPr/>
          <a:lstStyle/>
          <a:p>
            <a:r>
              <a:rPr lang="en-US" dirty="0" smtClean="0"/>
              <a:t>The peaks and possible events </a:t>
            </a:r>
            <a:endParaRPr lang="en-US" dirty="0"/>
          </a:p>
        </p:txBody>
      </p:sp>
    </p:spTree>
    <p:extLst>
      <p:ext uri="{BB962C8B-B14F-4D97-AF65-F5344CB8AC3E}">
        <p14:creationId xmlns:p14="http://schemas.microsoft.com/office/powerpoint/2010/main" val="687713444"/>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Fraud by Hour</a:t>
            </a:r>
            <a:endParaRPr lang="en-US" dirty="0"/>
          </a:p>
        </p:txBody>
      </p:sp>
      <p:pic>
        <p:nvPicPr>
          <p:cNvPr id="5" name="Content Placeholder 4"/>
          <p:cNvPicPr>
            <a:picLocks noGrp="1" noChangeAspect="1"/>
          </p:cNvPicPr>
          <p:nvPr>
            <p:ph idx="1"/>
          </p:nvPr>
        </p:nvPicPr>
        <p:blipFill>
          <a:blip r:embed="rId3"/>
          <a:stretch>
            <a:fillRect/>
          </a:stretch>
        </p:blipFill>
        <p:spPr>
          <a:xfrm>
            <a:off x="5781675" y="2250004"/>
            <a:ext cx="5189538" cy="2967591"/>
          </a:xfrm>
          <a:prstGeom prst="rect">
            <a:avLst/>
          </a:prstGeom>
        </p:spPr>
      </p:pic>
      <p:sp>
        <p:nvSpPr>
          <p:cNvPr id="4" name="Text Placeholder 3"/>
          <p:cNvSpPr>
            <a:spLocks noGrp="1"/>
          </p:cNvSpPr>
          <p:nvPr>
            <p:ph type="body" sz="half" idx="2"/>
          </p:nvPr>
        </p:nvSpPr>
        <p:spPr>
          <a:xfrm>
            <a:off x="1154955" y="3604768"/>
            <a:ext cx="3364795" cy="742551"/>
          </a:xfrm>
        </p:spPr>
        <p:txBody>
          <a:bodyPr/>
          <a:lstStyle/>
          <a:p>
            <a:r>
              <a:rPr lang="en-US" dirty="0" smtClean="0"/>
              <a:t>Higher activities when users are typically in active</a:t>
            </a:r>
            <a:r>
              <a:rPr lang="en-US" dirty="0" smtClean="0"/>
              <a:t>. </a:t>
            </a:r>
            <a:endParaRPr lang="en-US" dirty="0" smtClean="0"/>
          </a:p>
        </p:txBody>
      </p:sp>
    </p:spTree>
    <p:extLst>
      <p:ext uri="{BB962C8B-B14F-4D97-AF65-F5344CB8AC3E}">
        <p14:creationId xmlns:p14="http://schemas.microsoft.com/office/powerpoint/2010/main" val="342352716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Single"/>
      </p:transition>
    </mc:Choice>
    <mc:Fallback xmlns="">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2000" dirty="0" smtClean="0"/>
              <a:t>Top 10 Merchants</a:t>
            </a:r>
            <a:endParaRPr lang="en-US" sz="2000" dirty="0"/>
          </a:p>
        </p:txBody>
      </p:sp>
      <p:pic>
        <p:nvPicPr>
          <p:cNvPr id="5" name="Content Placeholder 4"/>
          <p:cNvPicPr>
            <a:picLocks noGrp="1" noChangeAspect="1"/>
          </p:cNvPicPr>
          <p:nvPr>
            <p:ph idx="1"/>
          </p:nvPr>
        </p:nvPicPr>
        <p:blipFill>
          <a:blip r:embed="rId3"/>
          <a:stretch>
            <a:fillRect/>
          </a:stretch>
        </p:blipFill>
        <p:spPr>
          <a:xfrm>
            <a:off x="5781675" y="2062810"/>
            <a:ext cx="5189538" cy="3341980"/>
          </a:xfrm>
          <a:prstGeom prst="rect">
            <a:avLst/>
          </a:prstGeom>
        </p:spPr>
      </p:pic>
      <p:sp>
        <p:nvSpPr>
          <p:cNvPr id="4" name="Text Placeholder 3"/>
          <p:cNvSpPr>
            <a:spLocks noGrp="1"/>
          </p:cNvSpPr>
          <p:nvPr>
            <p:ph type="body" sz="half" idx="2"/>
          </p:nvPr>
        </p:nvSpPr>
        <p:spPr>
          <a:xfrm>
            <a:off x="1154955" y="3573417"/>
            <a:ext cx="2793158" cy="836603"/>
          </a:xfrm>
        </p:spPr>
        <p:txBody>
          <a:bodyPr/>
          <a:lstStyle/>
          <a:p>
            <a:r>
              <a:rPr lang="en-US" dirty="0" smtClean="0"/>
              <a:t>Do more investigation into this merchants. </a:t>
            </a:r>
            <a:endParaRPr lang="en-US" dirty="0"/>
          </a:p>
        </p:txBody>
      </p:sp>
    </p:spTree>
    <p:extLst>
      <p:ext uri="{BB962C8B-B14F-4D97-AF65-F5344CB8AC3E}">
        <p14:creationId xmlns:p14="http://schemas.microsoft.com/office/powerpoint/2010/main" val="3918328684"/>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 Boardroom</Template>
  <TotalTime>5970</TotalTime>
  <Words>1561</Words>
  <Application>Microsoft Office PowerPoint</Application>
  <PresentationFormat>Widescreen</PresentationFormat>
  <Paragraphs>263</Paragraphs>
  <Slides>19</Slides>
  <Notes>15</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vt:i4>
      </vt:variant>
    </vt:vector>
  </HeadingPairs>
  <TitlesOfParts>
    <vt:vector size="24" baseType="lpstr">
      <vt:lpstr>Arial</vt:lpstr>
      <vt:lpstr>Calibri</vt:lpstr>
      <vt:lpstr>Century Gothic</vt:lpstr>
      <vt:lpstr>Wingdings 3</vt:lpstr>
      <vt:lpstr>Ion Boardroom</vt:lpstr>
      <vt:lpstr>Experian Fraud Detection</vt:lpstr>
      <vt:lpstr>Introduction</vt:lpstr>
      <vt:lpstr>    Business Problem</vt:lpstr>
      <vt:lpstr>   Solution </vt:lpstr>
      <vt:lpstr>PowerPoint Presentation</vt:lpstr>
      <vt:lpstr>Feature Engineering</vt:lpstr>
      <vt:lpstr>Distribution of Transaction (Fraud vs Non-Fraud)</vt:lpstr>
      <vt:lpstr>Fraud by Hour</vt:lpstr>
      <vt:lpstr>Top 10 Merchants</vt:lpstr>
      <vt:lpstr>Distribution of Transaction (Male vs Female)</vt:lpstr>
      <vt:lpstr>Distribution of Transaction (Monthly)</vt:lpstr>
      <vt:lpstr>   Model Research</vt:lpstr>
      <vt:lpstr>Model Selection</vt:lpstr>
      <vt:lpstr>   Model Tuning</vt:lpstr>
      <vt:lpstr>   Performance Improvement </vt:lpstr>
      <vt:lpstr>   Production and Deployment </vt:lpstr>
      <vt:lpstr>   Recommendation </vt:lpstr>
      <vt:lpstr>   So When Do I Start ;)</vt:lpstr>
      <vt:lpstr>PowerPoint Presentation</vt:lpstr>
    </vt:vector>
  </TitlesOfParts>
  <Company>HP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Experian Fraud Detection</dc:title>
  <dc:creator>mayuo</dc:creator>
  <cp:lastModifiedBy>mayuo</cp:lastModifiedBy>
  <cp:revision>55</cp:revision>
  <dcterms:created xsi:type="dcterms:W3CDTF">2024-07-14T23:48:24Z</dcterms:created>
  <dcterms:modified xsi:type="dcterms:W3CDTF">2024-07-24T02:50:00Z</dcterms:modified>
</cp:coreProperties>
</file>